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60" r:id="rId1"/>
  </p:sldMasterIdLst>
  <p:notesMasterIdLst>
    <p:notesMasterId r:id="rId15"/>
  </p:notesMasterIdLst>
  <p:sldIdLst>
    <p:sldId id="1589" r:id="rId2"/>
    <p:sldId id="263" r:id="rId3"/>
    <p:sldId id="1624" r:id="rId4"/>
    <p:sldId id="1629" r:id="rId5"/>
    <p:sldId id="1623" r:id="rId6"/>
    <p:sldId id="1622" r:id="rId7"/>
    <p:sldId id="1613" r:id="rId8"/>
    <p:sldId id="1626" r:id="rId9"/>
    <p:sldId id="1617" r:id="rId10"/>
    <p:sldId id="1609" r:id="rId11"/>
    <p:sldId id="1601" r:id="rId12"/>
    <p:sldId id="1631" r:id="rId13"/>
    <p:sldId id="1632" r:id="rId14"/>
  </p:sldIdLst>
  <p:sldSz cx="12192000" cy="6858000"/>
  <p:notesSz cx="7315200" cy="96012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B64BF-8CDD-496E-83AC-1ED8B2F09962}" v="25" dt="2024-02-19T16:10:29.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4476" y="48"/>
      </p:cViewPr>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E364AA-9D0C-45FC-9048-8FE5710146C8}"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FB52D229-7CB5-49D2-BF0F-CF6E9B009A6B}">
      <dgm:prSet/>
      <dgm:spPr>
        <a:solidFill>
          <a:srgbClr val="FFC000"/>
        </a:solidFill>
        <a:ln>
          <a:solidFill>
            <a:srgbClr val="7030A0"/>
          </a:solidFill>
        </a:ln>
      </dgm:spPr>
      <dgm:t>
        <a:bodyPr/>
        <a:lstStyle/>
        <a:p>
          <a:r>
            <a:rPr lang="en-US">
              <a:solidFill>
                <a:schemeClr val="tx1"/>
              </a:solidFill>
              <a:cs typeface="+mn-cs"/>
            </a:rPr>
            <a:t>Founded in 1978</a:t>
          </a:r>
          <a:endParaRPr lang="en-US" dirty="0">
            <a:solidFill>
              <a:schemeClr val="tx1"/>
            </a:solidFill>
          </a:endParaRPr>
        </a:p>
      </dgm:t>
    </dgm:pt>
    <dgm:pt modelId="{D1814281-414F-48EE-8E3C-92332DB0ECF8}" type="parTrans" cxnId="{FA6C73E7-E1A0-478D-BA74-D840AA7FAB7C}">
      <dgm:prSet/>
      <dgm:spPr/>
      <dgm:t>
        <a:bodyPr/>
        <a:lstStyle/>
        <a:p>
          <a:endParaRPr lang="en-US"/>
        </a:p>
      </dgm:t>
    </dgm:pt>
    <dgm:pt modelId="{53FA1562-47F4-4757-8DEE-E492AC058574}" type="sibTrans" cxnId="{FA6C73E7-E1A0-478D-BA74-D840AA7FAB7C}">
      <dgm:prSet/>
      <dgm:spPr/>
      <dgm:t>
        <a:bodyPr/>
        <a:lstStyle/>
        <a:p>
          <a:endParaRPr lang="en-US"/>
        </a:p>
      </dgm:t>
    </dgm:pt>
    <dgm:pt modelId="{815D137D-72F0-4325-B2A4-23A14631C6B5}">
      <dgm:prSet/>
      <dgm:spPr>
        <a:solidFill>
          <a:srgbClr val="FFC000"/>
        </a:solidFill>
        <a:ln>
          <a:solidFill>
            <a:srgbClr val="7030A0"/>
          </a:solidFill>
        </a:ln>
      </dgm:spPr>
      <dgm:t>
        <a:bodyPr/>
        <a:lstStyle/>
        <a:p>
          <a:r>
            <a:rPr lang="en-US">
              <a:solidFill>
                <a:schemeClr val="tx1"/>
              </a:solidFill>
            </a:rPr>
            <a:t>Serving 37,000+ individuals and families each year</a:t>
          </a:r>
          <a:endParaRPr lang="en-US" dirty="0">
            <a:solidFill>
              <a:schemeClr val="tx1"/>
            </a:solidFill>
          </a:endParaRPr>
        </a:p>
      </dgm:t>
    </dgm:pt>
    <dgm:pt modelId="{4B7DEA19-778F-47A1-B5AA-43FCA20685B7}" type="parTrans" cxnId="{51E5157C-9958-4B9D-B1BD-84BC952709BB}">
      <dgm:prSet/>
      <dgm:spPr/>
      <dgm:t>
        <a:bodyPr/>
        <a:lstStyle/>
        <a:p>
          <a:endParaRPr lang="en-US"/>
        </a:p>
      </dgm:t>
    </dgm:pt>
    <dgm:pt modelId="{C3C8ABB7-DDF4-4A6F-BCD4-79924B71E8A4}" type="sibTrans" cxnId="{51E5157C-9958-4B9D-B1BD-84BC952709BB}">
      <dgm:prSet/>
      <dgm:spPr/>
      <dgm:t>
        <a:bodyPr/>
        <a:lstStyle/>
        <a:p>
          <a:endParaRPr lang="en-US"/>
        </a:p>
      </dgm:t>
    </dgm:pt>
    <dgm:pt modelId="{D223BF65-8B1E-4450-8DB6-B7792EC4C016}">
      <dgm:prSet/>
      <dgm:spPr>
        <a:solidFill>
          <a:srgbClr val="FFC000"/>
        </a:solidFill>
        <a:ln>
          <a:solidFill>
            <a:srgbClr val="7030A0"/>
          </a:solidFill>
        </a:ln>
      </dgm:spPr>
      <dgm:t>
        <a:bodyPr/>
        <a:lstStyle/>
        <a:p>
          <a:r>
            <a:rPr lang="en-US">
              <a:solidFill>
                <a:schemeClr val="tx1"/>
              </a:solidFill>
              <a:cs typeface="+mn-cs"/>
            </a:rPr>
            <a:t>Employing close to 1,800 staff members</a:t>
          </a:r>
          <a:endParaRPr lang="en-US" dirty="0">
            <a:solidFill>
              <a:schemeClr val="tx1"/>
            </a:solidFill>
          </a:endParaRPr>
        </a:p>
      </dgm:t>
    </dgm:pt>
    <dgm:pt modelId="{A4FE80CE-35BE-4F80-9561-A54994D73BC5}" type="parTrans" cxnId="{56A59785-A0A8-4713-908C-78ECC863D9E5}">
      <dgm:prSet/>
      <dgm:spPr/>
      <dgm:t>
        <a:bodyPr/>
        <a:lstStyle/>
        <a:p>
          <a:endParaRPr lang="en-US"/>
        </a:p>
      </dgm:t>
    </dgm:pt>
    <dgm:pt modelId="{B9C16E7B-4EEC-4216-A8FC-93060BF461EA}" type="sibTrans" cxnId="{56A59785-A0A8-4713-908C-78ECC863D9E5}">
      <dgm:prSet/>
      <dgm:spPr/>
      <dgm:t>
        <a:bodyPr/>
        <a:lstStyle/>
        <a:p>
          <a:endParaRPr lang="en-US"/>
        </a:p>
      </dgm:t>
    </dgm:pt>
    <dgm:pt modelId="{6885AC51-4DCC-48A8-AA43-94560A1B9BE0}">
      <dgm:prSet/>
      <dgm:spPr>
        <a:solidFill>
          <a:srgbClr val="FFC000"/>
        </a:solidFill>
        <a:ln>
          <a:solidFill>
            <a:srgbClr val="7030A0"/>
          </a:solidFill>
        </a:ln>
      </dgm:spPr>
      <dgm:t>
        <a:bodyPr/>
        <a:lstStyle/>
        <a:p>
          <a:r>
            <a:rPr lang="en-US">
              <a:solidFill>
                <a:schemeClr val="tx1"/>
              </a:solidFill>
              <a:cs typeface="+mn-cs"/>
            </a:rPr>
            <a:t>Providing $250+ million in services </a:t>
          </a:r>
          <a:endParaRPr lang="en-US" dirty="0">
            <a:solidFill>
              <a:schemeClr val="tx1"/>
            </a:solidFill>
          </a:endParaRPr>
        </a:p>
      </dgm:t>
    </dgm:pt>
    <dgm:pt modelId="{F61F10A4-AB6D-4470-975B-DB3BA4A2DF61}" type="parTrans" cxnId="{CCA28CD6-BF65-4627-A108-5AE5B3506A55}">
      <dgm:prSet/>
      <dgm:spPr/>
      <dgm:t>
        <a:bodyPr/>
        <a:lstStyle/>
        <a:p>
          <a:endParaRPr lang="en-US"/>
        </a:p>
      </dgm:t>
    </dgm:pt>
    <dgm:pt modelId="{C1CAD288-EE9B-4507-899B-6EC8C4BE0058}" type="sibTrans" cxnId="{CCA28CD6-BF65-4627-A108-5AE5B3506A55}">
      <dgm:prSet/>
      <dgm:spPr/>
      <dgm:t>
        <a:bodyPr/>
        <a:lstStyle/>
        <a:p>
          <a:endParaRPr lang="en-US"/>
        </a:p>
      </dgm:t>
    </dgm:pt>
    <dgm:pt modelId="{CB8DF0DE-CCFC-0B44-8D27-317C24EC972A}" type="pres">
      <dgm:prSet presAssocID="{2DE364AA-9D0C-45FC-9048-8FE5710146C8}" presName="diagram" presStyleCnt="0">
        <dgm:presLayoutVars>
          <dgm:dir/>
          <dgm:resizeHandles val="exact"/>
        </dgm:presLayoutVars>
      </dgm:prSet>
      <dgm:spPr/>
    </dgm:pt>
    <dgm:pt modelId="{88536E5F-9B9C-1B4E-B663-40D8D4C3719B}" type="pres">
      <dgm:prSet presAssocID="{FB52D229-7CB5-49D2-BF0F-CF6E9B009A6B}" presName="node" presStyleLbl="node1" presStyleIdx="0" presStyleCnt="4">
        <dgm:presLayoutVars>
          <dgm:bulletEnabled val="1"/>
        </dgm:presLayoutVars>
      </dgm:prSet>
      <dgm:spPr/>
    </dgm:pt>
    <dgm:pt modelId="{744890D5-1F74-3545-BD81-CF30E838D7A3}" type="pres">
      <dgm:prSet presAssocID="{53FA1562-47F4-4757-8DEE-E492AC058574}" presName="sibTrans" presStyleCnt="0"/>
      <dgm:spPr/>
    </dgm:pt>
    <dgm:pt modelId="{F2C3E502-B3DB-874A-8BBA-650CB03E3E1B}" type="pres">
      <dgm:prSet presAssocID="{815D137D-72F0-4325-B2A4-23A14631C6B5}" presName="node" presStyleLbl="node1" presStyleIdx="1" presStyleCnt="4">
        <dgm:presLayoutVars>
          <dgm:bulletEnabled val="1"/>
        </dgm:presLayoutVars>
      </dgm:prSet>
      <dgm:spPr/>
    </dgm:pt>
    <dgm:pt modelId="{09A3B614-3F37-3042-A168-C96B82C75F63}" type="pres">
      <dgm:prSet presAssocID="{C3C8ABB7-DDF4-4A6F-BCD4-79924B71E8A4}" presName="sibTrans" presStyleCnt="0"/>
      <dgm:spPr/>
    </dgm:pt>
    <dgm:pt modelId="{7C595D78-EC66-4542-93E7-F9EBA67890BA}" type="pres">
      <dgm:prSet presAssocID="{D223BF65-8B1E-4450-8DB6-B7792EC4C016}" presName="node" presStyleLbl="node1" presStyleIdx="2" presStyleCnt="4">
        <dgm:presLayoutVars>
          <dgm:bulletEnabled val="1"/>
        </dgm:presLayoutVars>
      </dgm:prSet>
      <dgm:spPr/>
    </dgm:pt>
    <dgm:pt modelId="{77F345A6-024F-8847-8BD5-2D33221D4AA1}" type="pres">
      <dgm:prSet presAssocID="{B9C16E7B-4EEC-4216-A8FC-93060BF461EA}" presName="sibTrans" presStyleCnt="0"/>
      <dgm:spPr/>
    </dgm:pt>
    <dgm:pt modelId="{E79389B5-1EC1-6142-AB59-EEBED3A54E81}" type="pres">
      <dgm:prSet presAssocID="{6885AC51-4DCC-48A8-AA43-94560A1B9BE0}" presName="node" presStyleLbl="node1" presStyleIdx="3" presStyleCnt="4">
        <dgm:presLayoutVars>
          <dgm:bulletEnabled val="1"/>
        </dgm:presLayoutVars>
      </dgm:prSet>
      <dgm:spPr/>
    </dgm:pt>
  </dgm:ptLst>
  <dgm:cxnLst>
    <dgm:cxn modelId="{4E92701E-501C-3343-BA7F-9B798750E621}" type="presOf" srcId="{815D137D-72F0-4325-B2A4-23A14631C6B5}" destId="{F2C3E502-B3DB-874A-8BBA-650CB03E3E1B}" srcOrd="0" destOrd="0" presId="urn:microsoft.com/office/officeart/2005/8/layout/default"/>
    <dgm:cxn modelId="{7C83F761-F0BC-C940-A560-BA60D0498511}" type="presOf" srcId="{2DE364AA-9D0C-45FC-9048-8FE5710146C8}" destId="{CB8DF0DE-CCFC-0B44-8D27-317C24EC972A}" srcOrd="0" destOrd="0" presId="urn:microsoft.com/office/officeart/2005/8/layout/default"/>
    <dgm:cxn modelId="{51E5157C-9958-4B9D-B1BD-84BC952709BB}" srcId="{2DE364AA-9D0C-45FC-9048-8FE5710146C8}" destId="{815D137D-72F0-4325-B2A4-23A14631C6B5}" srcOrd="1" destOrd="0" parTransId="{4B7DEA19-778F-47A1-B5AA-43FCA20685B7}" sibTransId="{C3C8ABB7-DDF4-4A6F-BCD4-79924B71E8A4}"/>
    <dgm:cxn modelId="{56A59785-A0A8-4713-908C-78ECC863D9E5}" srcId="{2DE364AA-9D0C-45FC-9048-8FE5710146C8}" destId="{D223BF65-8B1E-4450-8DB6-B7792EC4C016}" srcOrd="2" destOrd="0" parTransId="{A4FE80CE-35BE-4F80-9561-A54994D73BC5}" sibTransId="{B9C16E7B-4EEC-4216-A8FC-93060BF461EA}"/>
    <dgm:cxn modelId="{0611809A-9FA8-0443-9A1D-C1B15BA250E9}" type="presOf" srcId="{D223BF65-8B1E-4450-8DB6-B7792EC4C016}" destId="{7C595D78-EC66-4542-93E7-F9EBA67890BA}" srcOrd="0" destOrd="0" presId="urn:microsoft.com/office/officeart/2005/8/layout/default"/>
    <dgm:cxn modelId="{14305EA0-8FC5-F64C-96D1-1A161350E42B}" type="presOf" srcId="{6885AC51-4DCC-48A8-AA43-94560A1B9BE0}" destId="{E79389B5-1EC1-6142-AB59-EEBED3A54E81}" srcOrd="0" destOrd="0" presId="urn:microsoft.com/office/officeart/2005/8/layout/default"/>
    <dgm:cxn modelId="{CCA28CD6-BF65-4627-A108-5AE5B3506A55}" srcId="{2DE364AA-9D0C-45FC-9048-8FE5710146C8}" destId="{6885AC51-4DCC-48A8-AA43-94560A1B9BE0}" srcOrd="3" destOrd="0" parTransId="{F61F10A4-AB6D-4470-975B-DB3BA4A2DF61}" sibTransId="{C1CAD288-EE9B-4507-899B-6EC8C4BE0058}"/>
    <dgm:cxn modelId="{FA6C73E7-E1A0-478D-BA74-D840AA7FAB7C}" srcId="{2DE364AA-9D0C-45FC-9048-8FE5710146C8}" destId="{FB52D229-7CB5-49D2-BF0F-CF6E9B009A6B}" srcOrd="0" destOrd="0" parTransId="{D1814281-414F-48EE-8E3C-92332DB0ECF8}" sibTransId="{53FA1562-47F4-4757-8DEE-E492AC058574}"/>
    <dgm:cxn modelId="{07B128EC-070D-8249-8AA7-E7A5A4BA7062}" type="presOf" srcId="{FB52D229-7CB5-49D2-BF0F-CF6E9B009A6B}" destId="{88536E5F-9B9C-1B4E-B663-40D8D4C3719B}" srcOrd="0" destOrd="0" presId="urn:microsoft.com/office/officeart/2005/8/layout/default"/>
    <dgm:cxn modelId="{3FE7D6C0-A61C-F046-BE50-5CE191BD2E8E}" type="presParOf" srcId="{CB8DF0DE-CCFC-0B44-8D27-317C24EC972A}" destId="{88536E5F-9B9C-1B4E-B663-40D8D4C3719B}" srcOrd="0" destOrd="0" presId="urn:microsoft.com/office/officeart/2005/8/layout/default"/>
    <dgm:cxn modelId="{3EF45473-F37D-A74A-8477-BA1FCD2BC4A4}" type="presParOf" srcId="{CB8DF0DE-CCFC-0B44-8D27-317C24EC972A}" destId="{744890D5-1F74-3545-BD81-CF30E838D7A3}" srcOrd="1" destOrd="0" presId="urn:microsoft.com/office/officeart/2005/8/layout/default"/>
    <dgm:cxn modelId="{A4C82BE2-6ECB-F841-A095-429ED492FECB}" type="presParOf" srcId="{CB8DF0DE-CCFC-0B44-8D27-317C24EC972A}" destId="{F2C3E502-B3DB-874A-8BBA-650CB03E3E1B}" srcOrd="2" destOrd="0" presId="urn:microsoft.com/office/officeart/2005/8/layout/default"/>
    <dgm:cxn modelId="{3CF9FF46-F056-2E4A-B60C-5644DEF04963}" type="presParOf" srcId="{CB8DF0DE-CCFC-0B44-8D27-317C24EC972A}" destId="{09A3B614-3F37-3042-A168-C96B82C75F63}" srcOrd="3" destOrd="0" presId="urn:microsoft.com/office/officeart/2005/8/layout/default"/>
    <dgm:cxn modelId="{C30E1BC0-FDF3-6345-8162-F7551AEC2857}" type="presParOf" srcId="{CB8DF0DE-CCFC-0B44-8D27-317C24EC972A}" destId="{7C595D78-EC66-4542-93E7-F9EBA67890BA}" srcOrd="4" destOrd="0" presId="urn:microsoft.com/office/officeart/2005/8/layout/default"/>
    <dgm:cxn modelId="{B206F8EF-FAA3-384D-AD01-81325C2F9BCC}" type="presParOf" srcId="{CB8DF0DE-CCFC-0B44-8D27-317C24EC972A}" destId="{77F345A6-024F-8847-8BD5-2D33221D4AA1}" srcOrd="5" destOrd="0" presId="urn:microsoft.com/office/officeart/2005/8/layout/default"/>
    <dgm:cxn modelId="{38DB3129-E827-4342-9CAB-071DEB06997A}" type="presParOf" srcId="{CB8DF0DE-CCFC-0B44-8D27-317C24EC972A}" destId="{E79389B5-1EC1-6142-AB59-EEBED3A54E8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A38524-1CE9-43E0-BF16-8ED915F46470}"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A00DAF00-615E-465F-9186-3CE7612229E4}">
      <dgm:prSet custT="1"/>
      <dgm:spPr/>
      <dgm:t>
        <a:bodyPr/>
        <a:lstStyle/>
        <a:p>
          <a:pPr>
            <a:lnSpc>
              <a:spcPct val="100000"/>
            </a:lnSpc>
            <a:defRPr b="1"/>
          </a:pPr>
          <a:r>
            <a:rPr lang="en-US" sz="2000"/>
            <a:t>Continuous Quality Improvement </a:t>
          </a:r>
        </a:p>
      </dgm:t>
    </dgm:pt>
    <dgm:pt modelId="{20C92718-48AE-4C43-A241-26C1CF360BF9}" type="parTrans" cxnId="{D43B7340-3D81-44AB-8ED2-A0EA0BE158EB}">
      <dgm:prSet/>
      <dgm:spPr/>
      <dgm:t>
        <a:bodyPr/>
        <a:lstStyle/>
        <a:p>
          <a:endParaRPr lang="en-US" sz="2800"/>
        </a:p>
      </dgm:t>
    </dgm:pt>
    <dgm:pt modelId="{553E061B-012C-4C23-AC06-D61BBE810E5C}" type="sibTrans" cxnId="{D43B7340-3D81-44AB-8ED2-A0EA0BE158EB}">
      <dgm:prSet/>
      <dgm:spPr/>
      <dgm:t>
        <a:bodyPr/>
        <a:lstStyle/>
        <a:p>
          <a:endParaRPr lang="en-US" sz="2800"/>
        </a:p>
      </dgm:t>
    </dgm:pt>
    <dgm:pt modelId="{CB83A46A-D649-4EE3-A52B-654312B66BEF}">
      <dgm:prSet custT="1"/>
      <dgm:spPr/>
      <dgm:t>
        <a:bodyPr/>
        <a:lstStyle/>
        <a:p>
          <a:pPr>
            <a:lnSpc>
              <a:spcPct val="100000"/>
            </a:lnSpc>
          </a:pPr>
          <a:r>
            <a:rPr lang="en-US" sz="1600" dirty="0"/>
            <a:t>S:US engages in an ongoing effort to improve its services and internal practices. </a:t>
          </a:r>
        </a:p>
      </dgm:t>
    </dgm:pt>
    <dgm:pt modelId="{F6D7F29D-ED40-4397-A7BE-9C954DDEECEA}" type="parTrans" cxnId="{3E05FBE1-23E0-4612-89FA-B1C04D9CE282}">
      <dgm:prSet/>
      <dgm:spPr/>
      <dgm:t>
        <a:bodyPr/>
        <a:lstStyle/>
        <a:p>
          <a:endParaRPr lang="en-US" sz="2800"/>
        </a:p>
      </dgm:t>
    </dgm:pt>
    <dgm:pt modelId="{AD4C5164-DF8F-42F5-B8EA-0D6594D2653F}" type="sibTrans" cxnId="{3E05FBE1-23E0-4612-89FA-B1C04D9CE282}">
      <dgm:prSet/>
      <dgm:spPr/>
      <dgm:t>
        <a:bodyPr/>
        <a:lstStyle/>
        <a:p>
          <a:endParaRPr lang="en-US" sz="2800"/>
        </a:p>
      </dgm:t>
    </dgm:pt>
    <dgm:pt modelId="{E0A70625-3D4F-4E90-8A2F-14A36CDC03A3}">
      <dgm:prSet custT="1"/>
      <dgm:spPr/>
      <dgm:t>
        <a:bodyPr/>
        <a:lstStyle/>
        <a:p>
          <a:pPr>
            <a:lnSpc>
              <a:spcPct val="100000"/>
            </a:lnSpc>
            <a:defRPr b="1"/>
          </a:pPr>
          <a:r>
            <a:rPr lang="en-US" sz="2000"/>
            <a:t>Respect </a:t>
          </a:r>
        </a:p>
      </dgm:t>
    </dgm:pt>
    <dgm:pt modelId="{6B34A73C-8E17-4417-9AA3-D3202982948D}" type="parTrans" cxnId="{DEA62535-1E9B-4E71-BB36-9676800A98A4}">
      <dgm:prSet/>
      <dgm:spPr/>
      <dgm:t>
        <a:bodyPr/>
        <a:lstStyle/>
        <a:p>
          <a:endParaRPr lang="en-US" sz="2800"/>
        </a:p>
      </dgm:t>
    </dgm:pt>
    <dgm:pt modelId="{10F0893B-BC4E-4708-A8FF-01B50D5B3671}" type="sibTrans" cxnId="{DEA62535-1E9B-4E71-BB36-9676800A98A4}">
      <dgm:prSet/>
      <dgm:spPr/>
      <dgm:t>
        <a:bodyPr/>
        <a:lstStyle/>
        <a:p>
          <a:endParaRPr lang="en-US" sz="2800"/>
        </a:p>
      </dgm:t>
    </dgm:pt>
    <dgm:pt modelId="{D54E7F6F-2F77-4C16-9AF5-3101D18ED62A}">
      <dgm:prSet custT="1"/>
      <dgm:spPr/>
      <dgm:t>
        <a:bodyPr/>
        <a:lstStyle/>
        <a:p>
          <a:pPr>
            <a:lnSpc>
              <a:spcPct val="100000"/>
            </a:lnSpc>
          </a:pPr>
          <a:r>
            <a:rPr lang="en-US" sz="1600" dirty="0"/>
            <a:t>S:US acts on its belief in the essential dignity and value of each individual by treating everyone with compassion, care and courtesy. </a:t>
          </a:r>
        </a:p>
      </dgm:t>
    </dgm:pt>
    <dgm:pt modelId="{C550C630-ADAD-4D41-A5EF-D3649269A936}" type="parTrans" cxnId="{1C08DAA2-8CB4-438D-B8CC-04FC6FE8594E}">
      <dgm:prSet/>
      <dgm:spPr/>
      <dgm:t>
        <a:bodyPr/>
        <a:lstStyle/>
        <a:p>
          <a:endParaRPr lang="en-US" sz="2800"/>
        </a:p>
      </dgm:t>
    </dgm:pt>
    <dgm:pt modelId="{990056A3-4D26-4CAC-9EA7-D3929AC5CEA7}" type="sibTrans" cxnId="{1C08DAA2-8CB4-438D-B8CC-04FC6FE8594E}">
      <dgm:prSet/>
      <dgm:spPr/>
      <dgm:t>
        <a:bodyPr/>
        <a:lstStyle/>
        <a:p>
          <a:endParaRPr lang="en-US" sz="2800"/>
        </a:p>
      </dgm:t>
    </dgm:pt>
    <dgm:pt modelId="{F083485A-3068-49E7-95F6-99DDD486D7BD}">
      <dgm:prSet custT="1"/>
      <dgm:spPr/>
      <dgm:t>
        <a:bodyPr/>
        <a:lstStyle/>
        <a:p>
          <a:pPr>
            <a:lnSpc>
              <a:spcPct val="100000"/>
            </a:lnSpc>
            <a:defRPr b="1"/>
          </a:pPr>
          <a:r>
            <a:rPr lang="en-US" sz="2000" dirty="0"/>
            <a:t>Maximize Potential </a:t>
          </a:r>
        </a:p>
      </dgm:t>
    </dgm:pt>
    <dgm:pt modelId="{49CA0466-02F8-466D-8590-C8A5EF3B811E}" type="parTrans" cxnId="{DC8620A1-DF81-4F27-956D-F20785DB9BDF}">
      <dgm:prSet/>
      <dgm:spPr/>
      <dgm:t>
        <a:bodyPr/>
        <a:lstStyle/>
        <a:p>
          <a:endParaRPr lang="en-US" sz="2800"/>
        </a:p>
      </dgm:t>
    </dgm:pt>
    <dgm:pt modelId="{4899B7C1-79CA-4328-A5D4-BE21F6E8F323}" type="sibTrans" cxnId="{DC8620A1-DF81-4F27-956D-F20785DB9BDF}">
      <dgm:prSet/>
      <dgm:spPr/>
      <dgm:t>
        <a:bodyPr/>
        <a:lstStyle/>
        <a:p>
          <a:endParaRPr lang="en-US" sz="2800"/>
        </a:p>
      </dgm:t>
    </dgm:pt>
    <dgm:pt modelId="{6FCC7CBE-C144-4D25-9BFB-1035F15CF45D}">
      <dgm:prSet custT="1"/>
      <dgm:spPr/>
      <dgm:t>
        <a:bodyPr/>
        <a:lstStyle/>
        <a:p>
          <a:pPr>
            <a:lnSpc>
              <a:spcPct val="100000"/>
            </a:lnSpc>
          </a:pPr>
          <a:r>
            <a:rPr lang="en-US" sz="1600" dirty="0"/>
            <a:t>S:US works with people to help them reach their individual potential. </a:t>
          </a:r>
        </a:p>
      </dgm:t>
    </dgm:pt>
    <dgm:pt modelId="{7CDCF16F-CA76-4EDF-B747-1E81345F4AE1}" type="parTrans" cxnId="{E0BD029A-12B7-49B0-90DD-3A0C3322DB1D}">
      <dgm:prSet/>
      <dgm:spPr/>
      <dgm:t>
        <a:bodyPr/>
        <a:lstStyle/>
        <a:p>
          <a:endParaRPr lang="en-US" sz="2800"/>
        </a:p>
      </dgm:t>
    </dgm:pt>
    <dgm:pt modelId="{2BD8777E-58B2-479A-BD32-9F2855948845}" type="sibTrans" cxnId="{E0BD029A-12B7-49B0-90DD-3A0C3322DB1D}">
      <dgm:prSet/>
      <dgm:spPr/>
      <dgm:t>
        <a:bodyPr/>
        <a:lstStyle/>
        <a:p>
          <a:endParaRPr lang="en-US" sz="2800"/>
        </a:p>
      </dgm:t>
    </dgm:pt>
    <dgm:pt modelId="{D434FFB2-71A3-4952-86A4-6F4B331F5EB4}">
      <dgm:prSet custT="1"/>
      <dgm:spPr/>
      <dgm:t>
        <a:bodyPr/>
        <a:lstStyle/>
        <a:p>
          <a:pPr>
            <a:lnSpc>
              <a:spcPct val="100000"/>
            </a:lnSpc>
            <a:defRPr b="1"/>
          </a:pPr>
          <a:r>
            <a:rPr lang="en-US" sz="2000"/>
            <a:t>Supportive Culture </a:t>
          </a:r>
        </a:p>
      </dgm:t>
    </dgm:pt>
    <dgm:pt modelId="{D8BD1EB6-6337-4C0A-A9D5-0D59474A9A4B}" type="parTrans" cxnId="{9E585F9B-CF24-4184-A3DD-B66FDEAA9C45}">
      <dgm:prSet/>
      <dgm:spPr/>
      <dgm:t>
        <a:bodyPr/>
        <a:lstStyle/>
        <a:p>
          <a:endParaRPr lang="en-US" sz="2800"/>
        </a:p>
      </dgm:t>
    </dgm:pt>
    <dgm:pt modelId="{21A6F964-BF59-4581-AF28-99248F64ED87}" type="sibTrans" cxnId="{9E585F9B-CF24-4184-A3DD-B66FDEAA9C45}">
      <dgm:prSet/>
      <dgm:spPr/>
      <dgm:t>
        <a:bodyPr/>
        <a:lstStyle/>
        <a:p>
          <a:endParaRPr lang="en-US" sz="2800"/>
        </a:p>
      </dgm:t>
    </dgm:pt>
    <dgm:pt modelId="{53BA2BAF-261E-45E3-9D1D-301B02BC14C1}">
      <dgm:prSet custT="1"/>
      <dgm:spPr/>
      <dgm:t>
        <a:bodyPr/>
        <a:lstStyle/>
        <a:p>
          <a:pPr>
            <a:lnSpc>
              <a:spcPct val="100000"/>
            </a:lnSpc>
          </a:pPr>
          <a:r>
            <a:rPr lang="en-US" sz="1600" dirty="0"/>
            <a:t>S:US believes that people need each other to achieve their goals, and creates a supportive environment where people can share ideas and information freely, to foster creativity, communication and collaboration. </a:t>
          </a:r>
        </a:p>
      </dgm:t>
    </dgm:pt>
    <dgm:pt modelId="{18094BA6-E232-4792-90BD-B5611DA1C679}" type="parTrans" cxnId="{80F4BECD-5B78-423F-BB82-D34107D12C08}">
      <dgm:prSet/>
      <dgm:spPr/>
      <dgm:t>
        <a:bodyPr/>
        <a:lstStyle/>
        <a:p>
          <a:endParaRPr lang="en-US" sz="2800"/>
        </a:p>
      </dgm:t>
    </dgm:pt>
    <dgm:pt modelId="{51918E12-4DBB-444C-B9E7-E45AAB83C786}" type="sibTrans" cxnId="{80F4BECD-5B78-423F-BB82-D34107D12C08}">
      <dgm:prSet/>
      <dgm:spPr/>
      <dgm:t>
        <a:bodyPr/>
        <a:lstStyle/>
        <a:p>
          <a:endParaRPr lang="en-US" sz="2800"/>
        </a:p>
      </dgm:t>
    </dgm:pt>
    <dgm:pt modelId="{4BE04CE9-47F2-4F57-90B7-3C45EC0556B3}">
      <dgm:prSet custT="1"/>
      <dgm:spPr/>
      <dgm:t>
        <a:bodyPr/>
        <a:lstStyle/>
        <a:p>
          <a:pPr>
            <a:lnSpc>
              <a:spcPct val="100000"/>
            </a:lnSpc>
            <a:defRPr b="1"/>
          </a:pPr>
          <a:r>
            <a:rPr lang="en-US" sz="2000"/>
            <a:t>Integrity </a:t>
          </a:r>
        </a:p>
      </dgm:t>
    </dgm:pt>
    <dgm:pt modelId="{11B7093B-0D39-433C-A1D0-135A660CEA4B}" type="parTrans" cxnId="{041E03EA-B9E8-40A5-AF84-233AFD0761D2}">
      <dgm:prSet/>
      <dgm:spPr/>
      <dgm:t>
        <a:bodyPr/>
        <a:lstStyle/>
        <a:p>
          <a:endParaRPr lang="en-US" sz="2800"/>
        </a:p>
      </dgm:t>
    </dgm:pt>
    <dgm:pt modelId="{D6FB0EF3-704A-4140-AFCA-F8D850C8232F}" type="sibTrans" cxnId="{041E03EA-B9E8-40A5-AF84-233AFD0761D2}">
      <dgm:prSet/>
      <dgm:spPr/>
      <dgm:t>
        <a:bodyPr/>
        <a:lstStyle/>
        <a:p>
          <a:endParaRPr lang="en-US" sz="2800"/>
        </a:p>
      </dgm:t>
    </dgm:pt>
    <dgm:pt modelId="{3F98F7FD-A6EC-4846-814D-46D05157320A}">
      <dgm:prSet custT="1"/>
      <dgm:spPr/>
      <dgm:t>
        <a:bodyPr/>
        <a:lstStyle/>
        <a:p>
          <a:pPr>
            <a:lnSpc>
              <a:spcPct val="100000"/>
            </a:lnSpc>
          </a:pPr>
          <a:r>
            <a:rPr lang="en-US" sz="1600"/>
            <a:t>S:US is committed to acting with integrity, as demonstrated by treating people consistently, honestly and fairly to help them achieve their own goals and the goals of the agency.</a:t>
          </a:r>
        </a:p>
      </dgm:t>
    </dgm:pt>
    <dgm:pt modelId="{01AAD814-47F5-4570-BDD8-19183853B705}" type="parTrans" cxnId="{736D356D-B747-4760-8BE7-757083FA9F57}">
      <dgm:prSet/>
      <dgm:spPr/>
      <dgm:t>
        <a:bodyPr/>
        <a:lstStyle/>
        <a:p>
          <a:endParaRPr lang="en-US" sz="2800"/>
        </a:p>
      </dgm:t>
    </dgm:pt>
    <dgm:pt modelId="{A2BE9F74-DBB1-4DB7-95BD-717AC9F677ED}" type="sibTrans" cxnId="{736D356D-B747-4760-8BE7-757083FA9F57}">
      <dgm:prSet/>
      <dgm:spPr/>
      <dgm:t>
        <a:bodyPr/>
        <a:lstStyle/>
        <a:p>
          <a:endParaRPr lang="en-US" sz="2800"/>
        </a:p>
      </dgm:t>
    </dgm:pt>
    <dgm:pt modelId="{D7E8981C-5273-4B69-B3F0-89A87E6E4F26}" type="pres">
      <dgm:prSet presAssocID="{6EA38524-1CE9-43E0-BF16-8ED915F46470}" presName="root" presStyleCnt="0">
        <dgm:presLayoutVars>
          <dgm:dir/>
          <dgm:resizeHandles val="exact"/>
        </dgm:presLayoutVars>
      </dgm:prSet>
      <dgm:spPr/>
    </dgm:pt>
    <dgm:pt modelId="{AF46EBD0-8754-44C0-A490-98F4DA9F4B35}" type="pres">
      <dgm:prSet presAssocID="{A00DAF00-615E-465F-9186-3CE7612229E4}" presName="compNode" presStyleCnt="0"/>
      <dgm:spPr/>
    </dgm:pt>
    <dgm:pt modelId="{A3EEAF54-F21D-4B20-BED4-1B565E2B8540}" type="pres">
      <dgm:prSet presAssocID="{A00DAF00-615E-465F-9186-3CE7612229E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orkflow"/>
        </a:ext>
      </dgm:extLst>
    </dgm:pt>
    <dgm:pt modelId="{9DD53400-A278-4753-BE7E-EF9C9F844DA3}" type="pres">
      <dgm:prSet presAssocID="{A00DAF00-615E-465F-9186-3CE7612229E4}" presName="iconSpace" presStyleCnt="0"/>
      <dgm:spPr/>
    </dgm:pt>
    <dgm:pt modelId="{9E4C1CFE-F7BD-416D-918C-C6FB79C40E95}" type="pres">
      <dgm:prSet presAssocID="{A00DAF00-615E-465F-9186-3CE7612229E4}" presName="parTx" presStyleLbl="revTx" presStyleIdx="0" presStyleCnt="10">
        <dgm:presLayoutVars>
          <dgm:chMax val="0"/>
          <dgm:chPref val="0"/>
        </dgm:presLayoutVars>
      </dgm:prSet>
      <dgm:spPr/>
    </dgm:pt>
    <dgm:pt modelId="{A22B5196-4A23-4DC9-9498-0DD2F6FBDDE4}" type="pres">
      <dgm:prSet presAssocID="{A00DAF00-615E-465F-9186-3CE7612229E4}" presName="txSpace" presStyleCnt="0"/>
      <dgm:spPr/>
    </dgm:pt>
    <dgm:pt modelId="{5EBD379E-701F-4A41-90E0-6E4C97FE1E05}" type="pres">
      <dgm:prSet presAssocID="{A00DAF00-615E-465F-9186-3CE7612229E4}" presName="desTx" presStyleLbl="revTx" presStyleIdx="1" presStyleCnt="10" custLinFactNeighborX="-751" custLinFactNeighborY="5758">
        <dgm:presLayoutVars/>
      </dgm:prSet>
      <dgm:spPr/>
    </dgm:pt>
    <dgm:pt modelId="{8FDE03E2-C4C8-4786-B768-BD8CDAFC8550}" type="pres">
      <dgm:prSet presAssocID="{553E061B-012C-4C23-AC06-D61BBE810E5C}" presName="sibTrans" presStyleCnt="0"/>
      <dgm:spPr/>
    </dgm:pt>
    <dgm:pt modelId="{969D770F-9AEE-4CD3-981A-2A4719962A5D}" type="pres">
      <dgm:prSet presAssocID="{E0A70625-3D4F-4E90-8A2F-14A36CDC03A3}" presName="compNode" presStyleCnt="0"/>
      <dgm:spPr/>
    </dgm:pt>
    <dgm:pt modelId="{981969A2-6EFE-4BE8-A5C6-B331883CF31C}" type="pres">
      <dgm:prSet presAssocID="{E0A70625-3D4F-4E90-8A2F-14A36CDC03A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ove Letter"/>
        </a:ext>
      </dgm:extLst>
    </dgm:pt>
    <dgm:pt modelId="{4AE4F02E-63DF-401D-906B-3281CAB344F0}" type="pres">
      <dgm:prSet presAssocID="{E0A70625-3D4F-4E90-8A2F-14A36CDC03A3}" presName="iconSpace" presStyleCnt="0"/>
      <dgm:spPr/>
    </dgm:pt>
    <dgm:pt modelId="{C519292D-4519-4F3E-B9B8-9733C9A72971}" type="pres">
      <dgm:prSet presAssocID="{E0A70625-3D4F-4E90-8A2F-14A36CDC03A3}" presName="parTx" presStyleLbl="revTx" presStyleIdx="2" presStyleCnt="10">
        <dgm:presLayoutVars>
          <dgm:chMax val="0"/>
          <dgm:chPref val="0"/>
        </dgm:presLayoutVars>
      </dgm:prSet>
      <dgm:spPr/>
    </dgm:pt>
    <dgm:pt modelId="{B5867B8A-1AAB-493D-9EF8-F2635C331684}" type="pres">
      <dgm:prSet presAssocID="{E0A70625-3D4F-4E90-8A2F-14A36CDC03A3}" presName="txSpace" presStyleCnt="0"/>
      <dgm:spPr/>
    </dgm:pt>
    <dgm:pt modelId="{540BD600-8DA0-48C2-815C-BE083B073A91}" type="pres">
      <dgm:prSet presAssocID="{E0A70625-3D4F-4E90-8A2F-14A36CDC03A3}" presName="desTx" presStyleLbl="revTx" presStyleIdx="3" presStyleCnt="10" custLinFactNeighborY="5398">
        <dgm:presLayoutVars/>
      </dgm:prSet>
      <dgm:spPr/>
    </dgm:pt>
    <dgm:pt modelId="{E572253A-922B-4F03-BC3B-7C34DE95013E}" type="pres">
      <dgm:prSet presAssocID="{10F0893B-BC4E-4708-A8FF-01B50D5B3671}" presName="sibTrans" presStyleCnt="0"/>
      <dgm:spPr/>
    </dgm:pt>
    <dgm:pt modelId="{13807573-B47E-4822-B855-49DB83160793}" type="pres">
      <dgm:prSet presAssocID="{F083485A-3068-49E7-95F6-99DDD486D7BD}" presName="compNode" presStyleCnt="0"/>
      <dgm:spPr/>
    </dgm:pt>
    <dgm:pt modelId="{8A28B71C-73B0-464F-9235-E70906684442}" type="pres">
      <dgm:prSet presAssocID="{F083485A-3068-49E7-95F6-99DDD486D7B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arget Audience"/>
        </a:ext>
      </dgm:extLst>
    </dgm:pt>
    <dgm:pt modelId="{7730E4C9-87A5-4827-A5BE-5C9BB43E4372}" type="pres">
      <dgm:prSet presAssocID="{F083485A-3068-49E7-95F6-99DDD486D7BD}" presName="iconSpace" presStyleCnt="0"/>
      <dgm:spPr/>
    </dgm:pt>
    <dgm:pt modelId="{49D6A6B1-E1DE-4F48-A92F-F12BC506504E}" type="pres">
      <dgm:prSet presAssocID="{F083485A-3068-49E7-95F6-99DDD486D7BD}" presName="parTx" presStyleLbl="revTx" presStyleIdx="4" presStyleCnt="10">
        <dgm:presLayoutVars>
          <dgm:chMax val="0"/>
          <dgm:chPref val="0"/>
        </dgm:presLayoutVars>
      </dgm:prSet>
      <dgm:spPr/>
    </dgm:pt>
    <dgm:pt modelId="{C5E33D80-D443-4F43-AB13-E46BE736FB6B}" type="pres">
      <dgm:prSet presAssocID="{F083485A-3068-49E7-95F6-99DDD486D7BD}" presName="txSpace" presStyleCnt="0"/>
      <dgm:spPr/>
    </dgm:pt>
    <dgm:pt modelId="{9402DD6E-B579-43FA-9DE5-CA102775EFAC}" type="pres">
      <dgm:prSet presAssocID="{F083485A-3068-49E7-95F6-99DDD486D7BD}" presName="desTx" presStyleLbl="revTx" presStyleIdx="5" presStyleCnt="10" custLinFactNeighborX="0" custLinFactNeighborY="5758">
        <dgm:presLayoutVars/>
      </dgm:prSet>
      <dgm:spPr/>
    </dgm:pt>
    <dgm:pt modelId="{058BE995-AE2E-451F-A772-C115983EABC6}" type="pres">
      <dgm:prSet presAssocID="{4899B7C1-79CA-4328-A5D4-BE21F6E8F323}" presName="sibTrans" presStyleCnt="0"/>
      <dgm:spPr/>
    </dgm:pt>
    <dgm:pt modelId="{1644199B-584C-4B8A-A54A-24991ED7A179}" type="pres">
      <dgm:prSet presAssocID="{D434FFB2-71A3-4952-86A4-6F4B331F5EB4}" presName="compNode" presStyleCnt="0"/>
      <dgm:spPr/>
    </dgm:pt>
    <dgm:pt modelId="{FA1337E1-261E-4978-9EE3-59A5A1FEF864}" type="pres">
      <dgm:prSet presAssocID="{D434FFB2-71A3-4952-86A4-6F4B331F5EB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a:ext>
      </dgm:extLst>
    </dgm:pt>
    <dgm:pt modelId="{16845EB7-4F2D-41E2-8492-365EE09043B2}" type="pres">
      <dgm:prSet presAssocID="{D434FFB2-71A3-4952-86A4-6F4B331F5EB4}" presName="iconSpace" presStyleCnt="0"/>
      <dgm:spPr/>
    </dgm:pt>
    <dgm:pt modelId="{DCAF215C-846C-4BF1-86F0-9D78046BDAE5}" type="pres">
      <dgm:prSet presAssocID="{D434FFB2-71A3-4952-86A4-6F4B331F5EB4}" presName="parTx" presStyleLbl="revTx" presStyleIdx="6" presStyleCnt="10">
        <dgm:presLayoutVars>
          <dgm:chMax val="0"/>
          <dgm:chPref val="0"/>
        </dgm:presLayoutVars>
      </dgm:prSet>
      <dgm:spPr/>
    </dgm:pt>
    <dgm:pt modelId="{C6C08FC7-0D96-4C53-97DA-58EECCE5ABEA}" type="pres">
      <dgm:prSet presAssocID="{D434FFB2-71A3-4952-86A4-6F4B331F5EB4}" presName="txSpace" presStyleCnt="0"/>
      <dgm:spPr/>
    </dgm:pt>
    <dgm:pt modelId="{7AF8F18F-A420-4B41-BDED-3FB3734BD168}" type="pres">
      <dgm:prSet presAssocID="{D434FFB2-71A3-4952-86A4-6F4B331F5EB4}" presName="desTx" presStyleLbl="revTx" presStyleIdx="7" presStyleCnt="10">
        <dgm:presLayoutVars/>
      </dgm:prSet>
      <dgm:spPr/>
    </dgm:pt>
    <dgm:pt modelId="{C90B1EB3-4688-4476-9034-F3058D8E99F4}" type="pres">
      <dgm:prSet presAssocID="{21A6F964-BF59-4581-AF28-99248F64ED87}" presName="sibTrans" presStyleCnt="0"/>
      <dgm:spPr/>
    </dgm:pt>
    <dgm:pt modelId="{57B3F7CA-287B-4D79-B48D-2811CA03FDBF}" type="pres">
      <dgm:prSet presAssocID="{4BE04CE9-47F2-4F57-90B7-3C45EC0556B3}" presName="compNode" presStyleCnt="0"/>
      <dgm:spPr/>
    </dgm:pt>
    <dgm:pt modelId="{BF71EBAD-4694-4070-B7DF-7A7050053AF9}" type="pres">
      <dgm:prSet presAssocID="{4BE04CE9-47F2-4F57-90B7-3C45EC0556B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cales of Justice"/>
        </a:ext>
      </dgm:extLst>
    </dgm:pt>
    <dgm:pt modelId="{5B5A1C4E-0F1B-4411-83B8-6E3013CD19ED}" type="pres">
      <dgm:prSet presAssocID="{4BE04CE9-47F2-4F57-90B7-3C45EC0556B3}" presName="iconSpace" presStyleCnt="0"/>
      <dgm:spPr/>
    </dgm:pt>
    <dgm:pt modelId="{C2021E41-A85B-442C-A408-7B9FAFB18774}" type="pres">
      <dgm:prSet presAssocID="{4BE04CE9-47F2-4F57-90B7-3C45EC0556B3}" presName="parTx" presStyleLbl="revTx" presStyleIdx="8" presStyleCnt="10">
        <dgm:presLayoutVars>
          <dgm:chMax val="0"/>
          <dgm:chPref val="0"/>
        </dgm:presLayoutVars>
      </dgm:prSet>
      <dgm:spPr/>
    </dgm:pt>
    <dgm:pt modelId="{077521B4-1E38-49D4-B47E-4B6E1418BA45}" type="pres">
      <dgm:prSet presAssocID="{4BE04CE9-47F2-4F57-90B7-3C45EC0556B3}" presName="txSpace" presStyleCnt="0"/>
      <dgm:spPr/>
    </dgm:pt>
    <dgm:pt modelId="{A30377C4-A4C0-4ECB-894D-F46C334CA3A4}" type="pres">
      <dgm:prSet presAssocID="{4BE04CE9-47F2-4F57-90B7-3C45EC0556B3}" presName="desTx" presStyleLbl="revTx" presStyleIdx="9" presStyleCnt="10">
        <dgm:presLayoutVars/>
      </dgm:prSet>
      <dgm:spPr/>
    </dgm:pt>
  </dgm:ptLst>
  <dgm:cxnLst>
    <dgm:cxn modelId="{52501C03-531A-4402-9A31-75C4CA561A04}" type="presOf" srcId="{F083485A-3068-49E7-95F6-99DDD486D7BD}" destId="{49D6A6B1-E1DE-4F48-A92F-F12BC506504E}" srcOrd="0" destOrd="0" presId="urn:microsoft.com/office/officeart/2018/2/layout/IconLabelDescriptionList"/>
    <dgm:cxn modelId="{68DB4A1F-1F29-4EF4-A0B9-719D929BCB53}" type="presOf" srcId="{4BE04CE9-47F2-4F57-90B7-3C45EC0556B3}" destId="{C2021E41-A85B-442C-A408-7B9FAFB18774}" srcOrd="0" destOrd="0" presId="urn:microsoft.com/office/officeart/2018/2/layout/IconLabelDescriptionList"/>
    <dgm:cxn modelId="{23A93229-2718-4AD5-A92C-84B803F7C7E6}" type="presOf" srcId="{D434FFB2-71A3-4952-86A4-6F4B331F5EB4}" destId="{DCAF215C-846C-4BF1-86F0-9D78046BDAE5}" srcOrd="0" destOrd="0" presId="urn:microsoft.com/office/officeart/2018/2/layout/IconLabelDescriptionList"/>
    <dgm:cxn modelId="{DEA62535-1E9B-4E71-BB36-9676800A98A4}" srcId="{6EA38524-1CE9-43E0-BF16-8ED915F46470}" destId="{E0A70625-3D4F-4E90-8A2F-14A36CDC03A3}" srcOrd="1" destOrd="0" parTransId="{6B34A73C-8E17-4417-9AA3-D3202982948D}" sibTransId="{10F0893B-BC4E-4708-A8FF-01B50D5B3671}"/>
    <dgm:cxn modelId="{347C3D3F-2FFF-4737-8816-EAB1E91CDBE8}" type="presOf" srcId="{6FCC7CBE-C144-4D25-9BFB-1035F15CF45D}" destId="{9402DD6E-B579-43FA-9DE5-CA102775EFAC}" srcOrd="0" destOrd="0" presId="urn:microsoft.com/office/officeart/2018/2/layout/IconLabelDescriptionList"/>
    <dgm:cxn modelId="{D43B7340-3D81-44AB-8ED2-A0EA0BE158EB}" srcId="{6EA38524-1CE9-43E0-BF16-8ED915F46470}" destId="{A00DAF00-615E-465F-9186-3CE7612229E4}" srcOrd="0" destOrd="0" parTransId="{20C92718-48AE-4C43-A241-26C1CF360BF9}" sibTransId="{553E061B-012C-4C23-AC06-D61BBE810E5C}"/>
    <dgm:cxn modelId="{48B3DA43-42C2-4E95-857A-B08796F70BA3}" type="presOf" srcId="{CB83A46A-D649-4EE3-A52B-654312B66BEF}" destId="{5EBD379E-701F-4A41-90E0-6E4C97FE1E05}" srcOrd="0" destOrd="0" presId="urn:microsoft.com/office/officeart/2018/2/layout/IconLabelDescriptionList"/>
    <dgm:cxn modelId="{0EC89F66-B45C-41C0-B43F-162700A5061D}" type="presOf" srcId="{A00DAF00-615E-465F-9186-3CE7612229E4}" destId="{9E4C1CFE-F7BD-416D-918C-C6FB79C40E95}" srcOrd="0" destOrd="0" presId="urn:microsoft.com/office/officeart/2018/2/layout/IconLabelDescriptionList"/>
    <dgm:cxn modelId="{736D356D-B747-4760-8BE7-757083FA9F57}" srcId="{4BE04CE9-47F2-4F57-90B7-3C45EC0556B3}" destId="{3F98F7FD-A6EC-4846-814D-46D05157320A}" srcOrd="0" destOrd="0" parTransId="{01AAD814-47F5-4570-BDD8-19183853B705}" sibTransId="{A2BE9F74-DBB1-4DB7-95BD-717AC9F677ED}"/>
    <dgm:cxn modelId="{24CC7D7F-A5F2-4927-B2B1-493B3F39FF12}" type="presOf" srcId="{3F98F7FD-A6EC-4846-814D-46D05157320A}" destId="{A30377C4-A4C0-4ECB-894D-F46C334CA3A4}" srcOrd="0" destOrd="0" presId="urn:microsoft.com/office/officeart/2018/2/layout/IconLabelDescriptionList"/>
    <dgm:cxn modelId="{7CA5BC85-D70E-49BA-A58B-950437D44E62}" type="presOf" srcId="{6EA38524-1CE9-43E0-BF16-8ED915F46470}" destId="{D7E8981C-5273-4B69-B3F0-89A87E6E4F26}" srcOrd="0" destOrd="0" presId="urn:microsoft.com/office/officeart/2018/2/layout/IconLabelDescriptionList"/>
    <dgm:cxn modelId="{D5CC6897-2ABA-4D49-9D80-D017D85CA1C8}" type="presOf" srcId="{E0A70625-3D4F-4E90-8A2F-14A36CDC03A3}" destId="{C519292D-4519-4F3E-B9B8-9733C9A72971}" srcOrd="0" destOrd="0" presId="urn:microsoft.com/office/officeart/2018/2/layout/IconLabelDescriptionList"/>
    <dgm:cxn modelId="{E0BD029A-12B7-49B0-90DD-3A0C3322DB1D}" srcId="{F083485A-3068-49E7-95F6-99DDD486D7BD}" destId="{6FCC7CBE-C144-4D25-9BFB-1035F15CF45D}" srcOrd="0" destOrd="0" parTransId="{7CDCF16F-CA76-4EDF-B747-1E81345F4AE1}" sibTransId="{2BD8777E-58B2-479A-BD32-9F2855948845}"/>
    <dgm:cxn modelId="{9E585F9B-CF24-4184-A3DD-B66FDEAA9C45}" srcId="{6EA38524-1CE9-43E0-BF16-8ED915F46470}" destId="{D434FFB2-71A3-4952-86A4-6F4B331F5EB4}" srcOrd="3" destOrd="0" parTransId="{D8BD1EB6-6337-4C0A-A9D5-0D59474A9A4B}" sibTransId="{21A6F964-BF59-4581-AF28-99248F64ED87}"/>
    <dgm:cxn modelId="{DC8620A1-DF81-4F27-956D-F20785DB9BDF}" srcId="{6EA38524-1CE9-43E0-BF16-8ED915F46470}" destId="{F083485A-3068-49E7-95F6-99DDD486D7BD}" srcOrd="2" destOrd="0" parTransId="{49CA0466-02F8-466D-8590-C8A5EF3B811E}" sibTransId="{4899B7C1-79CA-4328-A5D4-BE21F6E8F323}"/>
    <dgm:cxn modelId="{1C08DAA2-8CB4-438D-B8CC-04FC6FE8594E}" srcId="{E0A70625-3D4F-4E90-8A2F-14A36CDC03A3}" destId="{D54E7F6F-2F77-4C16-9AF5-3101D18ED62A}" srcOrd="0" destOrd="0" parTransId="{C550C630-ADAD-4D41-A5EF-D3649269A936}" sibTransId="{990056A3-4D26-4CAC-9EA7-D3929AC5CEA7}"/>
    <dgm:cxn modelId="{80F4BECD-5B78-423F-BB82-D34107D12C08}" srcId="{D434FFB2-71A3-4952-86A4-6F4B331F5EB4}" destId="{53BA2BAF-261E-45E3-9D1D-301B02BC14C1}" srcOrd="0" destOrd="0" parTransId="{18094BA6-E232-4792-90BD-B5611DA1C679}" sibTransId="{51918E12-4DBB-444C-B9E7-E45AAB83C786}"/>
    <dgm:cxn modelId="{C34F1BDF-438C-45B1-BBBE-F88825233AD8}" type="presOf" srcId="{53BA2BAF-261E-45E3-9D1D-301B02BC14C1}" destId="{7AF8F18F-A420-4B41-BDED-3FB3734BD168}" srcOrd="0" destOrd="0" presId="urn:microsoft.com/office/officeart/2018/2/layout/IconLabelDescriptionList"/>
    <dgm:cxn modelId="{3E05FBE1-23E0-4612-89FA-B1C04D9CE282}" srcId="{A00DAF00-615E-465F-9186-3CE7612229E4}" destId="{CB83A46A-D649-4EE3-A52B-654312B66BEF}" srcOrd="0" destOrd="0" parTransId="{F6D7F29D-ED40-4397-A7BE-9C954DDEECEA}" sibTransId="{AD4C5164-DF8F-42F5-B8EA-0D6594D2653F}"/>
    <dgm:cxn modelId="{041E03EA-B9E8-40A5-AF84-233AFD0761D2}" srcId="{6EA38524-1CE9-43E0-BF16-8ED915F46470}" destId="{4BE04CE9-47F2-4F57-90B7-3C45EC0556B3}" srcOrd="4" destOrd="0" parTransId="{11B7093B-0D39-433C-A1D0-135A660CEA4B}" sibTransId="{D6FB0EF3-704A-4140-AFCA-F8D850C8232F}"/>
    <dgm:cxn modelId="{663356EB-E4A5-4392-A60E-0415F36F8B24}" type="presOf" srcId="{D54E7F6F-2F77-4C16-9AF5-3101D18ED62A}" destId="{540BD600-8DA0-48C2-815C-BE083B073A91}" srcOrd="0" destOrd="0" presId="urn:microsoft.com/office/officeart/2018/2/layout/IconLabelDescriptionList"/>
    <dgm:cxn modelId="{C59D5F78-9130-4B59-9992-074AC693E820}" type="presParOf" srcId="{D7E8981C-5273-4B69-B3F0-89A87E6E4F26}" destId="{AF46EBD0-8754-44C0-A490-98F4DA9F4B35}" srcOrd="0" destOrd="0" presId="urn:microsoft.com/office/officeart/2018/2/layout/IconLabelDescriptionList"/>
    <dgm:cxn modelId="{CAD61ED9-759B-45DB-B5EE-A25A5F68243C}" type="presParOf" srcId="{AF46EBD0-8754-44C0-A490-98F4DA9F4B35}" destId="{A3EEAF54-F21D-4B20-BED4-1B565E2B8540}" srcOrd="0" destOrd="0" presId="urn:microsoft.com/office/officeart/2018/2/layout/IconLabelDescriptionList"/>
    <dgm:cxn modelId="{4F01AA7E-A42D-4207-B600-19F0342E0672}" type="presParOf" srcId="{AF46EBD0-8754-44C0-A490-98F4DA9F4B35}" destId="{9DD53400-A278-4753-BE7E-EF9C9F844DA3}" srcOrd="1" destOrd="0" presId="urn:microsoft.com/office/officeart/2018/2/layout/IconLabelDescriptionList"/>
    <dgm:cxn modelId="{33A9FF2B-4EC4-48BE-9C54-DB248B7C7AA2}" type="presParOf" srcId="{AF46EBD0-8754-44C0-A490-98F4DA9F4B35}" destId="{9E4C1CFE-F7BD-416D-918C-C6FB79C40E95}" srcOrd="2" destOrd="0" presId="urn:microsoft.com/office/officeart/2018/2/layout/IconLabelDescriptionList"/>
    <dgm:cxn modelId="{DA260584-438C-472A-A2CC-B97D1E380A08}" type="presParOf" srcId="{AF46EBD0-8754-44C0-A490-98F4DA9F4B35}" destId="{A22B5196-4A23-4DC9-9498-0DD2F6FBDDE4}" srcOrd="3" destOrd="0" presId="urn:microsoft.com/office/officeart/2018/2/layout/IconLabelDescriptionList"/>
    <dgm:cxn modelId="{B4BFB3BC-83ED-46C9-9C42-DD6F09B38381}" type="presParOf" srcId="{AF46EBD0-8754-44C0-A490-98F4DA9F4B35}" destId="{5EBD379E-701F-4A41-90E0-6E4C97FE1E05}" srcOrd="4" destOrd="0" presId="urn:microsoft.com/office/officeart/2018/2/layout/IconLabelDescriptionList"/>
    <dgm:cxn modelId="{5C304753-534F-460B-B16B-73DF6D733EEB}" type="presParOf" srcId="{D7E8981C-5273-4B69-B3F0-89A87E6E4F26}" destId="{8FDE03E2-C4C8-4786-B768-BD8CDAFC8550}" srcOrd="1" destOrd="0" presId="urn:microsoft.com/office/officeart/2018/2/layout/IconLabelDescriptionList"/>
    <dgm:cxn modelId="{47681E9A-8E78-47E8-837C-90E92AB77DD4}" type="presParOf" srcId="{D7E8981C-5273-4B69-B3F0-89A87E6E4F26}" destId="{969D770F-9AEE-4CD3-981A-2A4719962A5D}" srcOrd="2" destOrd="0" presId="urn:microsoft.com/office/officeart/2018/2/layout/IconLabelDescriptionList"/>
    <dgm:cxn modelId="{A4BBA73C-B549-414F-A780-8C957CDADDA9}" type="presParOf" srcId="{969D770F-9AEE-4CD3-981A-2A4719962A5D}" destId="{981969A2-6EFE-4BE8-A5C6-B331883CF31C}" srcOrd="0" destOrd="0" presId="urn:microsoft.com/office/officeart/2018/2/layout/IconLabelDescriptionList"/>
    <dgm:cxn modelId="{F5154EA0-AF49-4504-BAEE-6E2860C7FE8C}" type="presParOf" srcId="{969D770F-9AEE-4CD3-981A-2A4719962A5D}" destId="{4AE4F02E-63DF-401D-906B-3281CAB344F0}" srcOrd="1" destOrd="0" presId="urn:microsoft.com/office/officeart/2018/2/layout/IconLabelDescriptionList"/>
    <dgm:cxn modelId="{4624B229-CBFD-44E0-9107-4D8487DF07A9}" type="presParOf" srcId="{969D770F-9AEE-4CD3-981A-2A4719962A5D}" destId="{C519292D-4519-4F3E-B9B8-9733C9A72971}" srcOrd="2" destOrd="0" presId="urn:microsoft.com/office/officeart/2018/2/layout/IconLabelDescriptionList"/>
    <dgm:cxn modelId="{EB975BF1-87C9-4FFF-841E-AA6ADECF0FC9}" type="presParOf" srcId="{969D770F-9AEE-4CD3-981A-2A4719962A5D}" destId="{B5867B8A-1AAB-493D-9EF8-F2635C331684}" srcOrd="3" destOrd="0" presId="urn:microsoft.com/office/officeart/2018/2/layout/IconLabelDescriptionList"/>
    <dgm:cxn modelId="{4AB41D75-0272-4B00-9393-1FB68E007DA9}" type="presParOf" srcId="{969D770F-9AEE-4CD3-981A-2A4719962A5D}" destId="{540BD600-8DA0-48C2-815C-BE083B073A91}" srcOrd="4" destOrd="0" presId="urn:microsoft.com/office/officeart/2018/2/layout/IconLabelDescriptionList"/>
    <dgm:cxn modelId="{49E0B136-501A-4317-AEEE-96E034ACBECF}" type="presParOf" srcId="{D7E8981C-5273-4B69-B3F0-89A87E6E4F26}" destId="{E572253A-922B-4F03-BC3B-7C34DE95013E}" srcOrd="3" destOrd="0" presId="urn:microsoft.com/office/officeart/2018/2/layout/IconLabelDescriptionList"/>
    <dgm:cxn modelId="{09958D0C-F3D6-4C97-937C-7034A3CAA371}" type="presParOf" srcId="{D7E8981C-5273-4B69-B3F0-89A87E6E4F26}" destId="{13807573-B47E-4822-B855-49DB83160793}" srcOrd="4" destOrd="0" presId="urn:microsoft.com/office/officeart/2018/2/layout/IconLabelDescriptionList"/>
    <dgm:cxn modelId="{92DE76B9-0299-468B-B9CA-D846B2002B59}" type="presParOf" srcId="{13807573-B47E-4822-B855-49DB83160793}" destId="{8A28B71C-73B0-464F-9235-E70906684442}" srcOrd="0" destOrd="0" presId="urn:microsoft.com/office/officeart/2018/2/layout/IconLabelDescriptionList"/>
    <dgm:cxn modelId="{EB2EF53F-468D-44FF-B599-ADB2B06F5F84}" type="presParOf" srcId="{13807573-B47E-4822-B855-49DB83160793}" destId="{7730E4C9-87A5-4827-A5BE-5C9BB43E4372}" srcOrd="1" destOrd="0" presId="urn:microsoft.com/office/officeart/2018/2/layout/IconLabelDescriptionList"/>
    <dgm:cxn modelId="{FF009D8B-4C35-47DC-8330-B830FDC92207}" type="presParOf" srcId="{13807573-B47E-4822-B855-49DB83160793}" destId="{49D6A6B1-E1DE-4F48-A92F-F12BC506504E}" srcOrd="2" destOrd="0" presId="urn:microsoft.com/office/officeart/2018/2/layout/IconLabelDescriptionList"/>
    <dgm:cxn modelId="{7C53AD30-D3B0-4CF9-99E3-6612F8AF3B55}" type="presParOf" srcId="{13807573-B47E-4822-B855-49DB83160793}" destId="{C5E33D80-D443-4F43-AB13-E46BE736FB6B}" srcOrd="3" destOrd="0" presId="urn:microsoft.com/office/officeart/2018/2/layout/IconLabelDescriptionList"/>
    <dgm:cxn modelId="{4C82EA72-A043-4621-BD87-EA3C20B904DB}" type="presParOf" srcId="{13807573-B47E-4822-B855-49DB83160793}" destId="{9402DD6E-B579-43FA-9DE5-CA102775EFAC}" srcOrd="4" destOrd="0" presId="urn:microsoft.com/office/officeart/2018/2/layout/IconLabelDescriptionList"/>
    <dgm:cxn modelId="{20A20ED5-ECF4-4783-81EC-F666E20771B9}" type="presParOf" srcId="{D7E8981C-5273-4B69-B3F0-89A87E6E4F26}" destId="{058BE995-AE2E-451F-A772-C115983EABC6}" srcOrd="5" destOrd="0" presId="urn:microsoft.com/office/officeart/2018/2/layout/IconLabelDescriptionList"/>
    <dgm:cxn modelId="{2CFF7685-1791-4471-8C1B-D7B5506AAEF3}" type="presParOf" srcId="{D7E8981C-5273-4B69-B3F0-89A87E6E4F26}" destId="{1644199B-584C-4B8A-A54A-24991ED7A179}" srcOrd="6" destOrd="0" presId="urn:microsoft.com/office/officeart/2018/2/layout/IconLabelDescriptionList"/>
    <dgm:cxn modelId="{1675DCBA-60F3-4F80-B99D-D5C048E3C7D7}" type="presParOf" srcId="{1644199B-584C-4B8A-A54A-24991ED7A179}" destId="{FA1337E1-261E-4978-9EE3-59A5A1FEF864}" srcOrd="0" destOrd="0" presId="urn:microsoft.com/office/officeart/2018/2/layout/IconLabelDescriptionList"/>
    <dgm:cxn modelId="{29CC9EAB-2E7F-47F6-87B1-E78F074FAA32}" type="presParOf" srcId="{1644199B-584C-4B8A-A54A-24991ED7A179}" destId="{16845EB7-4F2D-41E2-8492-365EE09043B2}" srcOrd="1" destOrd="0" presId="urn:microsoft.com/office/officeart/2018/2/layout/IconLabelDescriptionList"/>
    <dgm:cxn modelId="{6DE60BA6-39D2-4743-8C3D-2BA9998378A5}" type="presParOf" srcId="{1644199B-584C-4B8A-A54A-24991ED7A179}" destId="{DCAF215C-846C-4BF1-86F0-9D78046BDAE5}" srcOrd="2" destOrd="0" presId="urn:microsoft.com/office/officeart/2018/2/layout/IconLabelDescriptionList"/>
    <dgm:cxn modelId="{37BEAAF2-98B0-4192-A6C6-DC0271B6E16C}" type="presParOf" srcId="{1644199B-584C-4B8A-A54A-24991ED7A179}" destId="{C6C08FC7-0D96-4C53-97DA-58EECCE5ABEA}" srcOrd="3" destOrd="0" presId="urn:microsoft.com/office/officeart/2018/2/layout/IconLabelDescriptionList"/>
    <dgm:cxn modelId="{ACCD7A77-CAF8-4E5D-B60A-19658E3B910C}" type="presParOf" srcId="{1644199B-584C-4B8A-A54A-24991ED7A179}" destId="{7AF8F18F-A420-4B41-BDED-3FB3734BD168}" srcOrd="4" destOrd="0" presId="urn:microsoft.com/office/officeart/2018/2/layout/IconLabelDescriptionList"/>
    <dgm:cxn modelId="{9C44B7E5-8A4E-4D99-A285-12434CED15F4}" type="presParOf" srcId="{D7E8981C-5273-4B69-B3F0-89A87E6E4F26}" destId="{C90B1EB3-4688-4476-9034-F3058D8E99F4}" srcOrd="7" destOrd="0" presId="urn:microsoft.com/office/officeart/2018/2/layout/IconLabelDescriptionList"/>
    <dgm:cxn modelId="{20B00042-F3B9-40F3-8679-BE1A1449A57E}" type="presParOf" srcId="{D7E8981C-5273-4B69-B3F0-89A87E6E4F26}" destId="{57B3F7CA-287B-4D79-B48D-2811CA03FDBF}" srcOrd="8" destOrd="0" presId="urn:microsoft.com/office/officeart/2018/2/layout/IconLabelDescriptionList"/>
    <dgm:cxn modelId="{69197A1C-FBDE-4778-97D9-4810624FDC78}" type="presParOf" srcId="{57B3F7CA-287B-4D79-B48D-2811CA03FDBF}" destId="{BF71EBAD-4694-4070-B7DF-7A7050053AF9}" srcOrd="0" destOrd="0" presId="urn:microsoft.com/office/officeart/2018/2/layout/IconLabelDescriptionList"/>
    <dgm:cxn modelId="{2710075F-21DC-4F2E-B793-3DB322DA486F}" type="presParOf" srcId="{57B3F7CA-287B-4D79-B48D-2811CA03FDBF}" destId="{5B5A1C4E-0F1B-4411-83B8-6E3013CD19ED}" srcOrd="1" destOrd="0" presId="urn:microsoft.com/office/officeart/2018/2/layout/IconLabelDescriptionList"/>
    <dgm:cxn modelId="{37DA05A7-13A3-4E79-8042-DB3AFBAD20EB}" type="presParOf" srcId="{57B3F7CA-287B-4D79-B48D-2811CA03FDBF}" destId="{C2021E41-A85B-442C-A408-7B9FAFB18774}" srcOrd="2" destOrd="0" presId="urn:microsoft.com/office/officeart/2018/2/layout/IconLabelDescriptionList"/>
    <dgm:cxn modelId="{A23E6E99-C006-4B6C-BC3F-D41DB92D137F}" type="presParOf" srcId="{57B3F7CA-287B-4D79-B48D-2811CA03FDBF}" destId="{077521B4-1E38-49D4-B47E-4B6E1418BA45}" srcOrd="3" destOrd="0" presId="urn:microsoft.com/office/officeart/2018/2/layout/IconLabelDescriptionList"/>
    <dgm:cxn modelId="{9888C6C1-7FF4-4CA1-908B-14ADBF4DFA79}" type="presParOf" srcId="{57B3F7CA-287B-4D79-B48D-2811CA03FDBF}" destId="{A30377C4-A4C0-4ECB-894D-F46C334CA3A4}"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884E81-ABCF-487F-89AA-473A5BEFFB57}"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7505A1C2-4AA5-4ECD-8C20-275762362A5D}">
      <dgm:prSet/>
      <dgm:spPr>
        <a:solidFill>
          <a:schemeClr val="accent4"/>
        </a:solidFill>
        <a:ln w="28575">
          <a:solidFill>
            <a:srgbClr val="FFC000"/>
          </a:solidFill>
        </a:ln>
      </dgm:spPr>
      <dgm:t>
        <a:bodyPr/>
        <a:lstStyle/>
        <a:p>
          <a:r>
            <a:rPr lang="en-US" dirty="0"/>
            <a:t>People with mental illness and addiction challenges</a:t>
          </a:r>
        </a:p>
      </dgm:t>
    </dgm:pt>
    <dgm:pt modelId="{DD698601-E804-4AF4-8844-24CDED1A1BB9}" type="parTrans" cxnId="{C32B506F-4E7B-40AB-90CF-4E68F5E861F3}">
      <dgm:prSet/>
      <dgm:spPr/>
      <dgm:t>
        <a:bodyPr/>
        <a:lstStyle/>
        <a:p>
          <a:endParaRPr lang="en-US"/>
        </a:p>
      </dgm:t>
    </dgm:pt>
    <dgm:pt modelId="{24DD22C6-EAFD-4353-BBD4-FC5DAD2D1242}" type="sibTrans" cxnId="{C32B506F-4E7B-40AB-90CF-4E68F5E861F3}">
      <dgm:prSet/>
      <dgm:spPr/>
      <dgm:t>
        <a:bodyPr/>
        <a:lstStyle/>
        <a:p>
          <a:endParaRPr lang="en-US"/>
        </a:p>
      </dgm:t>
    </dgm:pt>
    <dgm:pt modelId="{8FED4786-36B2-490D-9FF6-D55E14349AA5}">
      <dgm:prSet/>
      <dgm:spPr>
        <a:solidFill>
          <a:schemeClr val="accent4"/>
        </a:solidFill>
        <a:ln w="28575">
          <a:solidFill>
            <a:srgbClr val="FFC000"/>
          </a:solidFill>
        </a:ln>
      </dgm:spPr>
      <dgm:t>
        <a:bodyPr/>
        <a:lstStyle/>
        <a:p>
          <a:r>
            <a:rPr lang="en-US" dirty="0"/>
            <a:t>People living with HIV/AIDS</a:t>
          </a:r>
        </a:p>
      </dgm:t>
    </dgm:pt>
    <dgm:pt modelId="{69EF6C13-55A8-40B6-ADFD-82603EFB5BDB}" type="parTrans" cxnId="{92CE26C0-8BF8-4904-B2C9-18496DBA4E13}">
      <dgm:prSet/>
      <dgm:spPr/>
      <dgm:t>
        <a:bodyPr/>
        <a:lstStyle/>
        <a:p>
          <a:endParaRPr lang="en-US"/>
        </a:p>
      </dgm:t>
    </dgm:pt>
    <dgm:pt modelId="{28244AF4-ED28-4C22-A7D6-1A29A2F044A5}" type="sibTrans" cxnId="{92CE26C0-8BF8-4904-B2C9-18496DBA4E13}">
      <dgm:prSet/>
      <dgm:spPr/>
      <dgm:t>
        <a:bodyPr/>
        <a:lstStyle/>
        <a:p>
          <a:endParaRPr lang="en-US"/>
        </a:p>
      </dgm:t>
    </dgm:pt>
    <dgm:pt modelId="{96AABDBF-0E8D-4534-A7CB-014F029DE82F}">
      <dgm:prSet/>
      <dgm:spPr>
        <a:solidFill>
          <a:schemeClr val="accent4"/>
        </a:solidFill>
        <a:ln w="28575">
          <a:solidFill>
            <a:srgbClr val="FFC000"/>
          </a:solidFill>
        </a:ln>
      </dgm:spPr>
      <dgm:t>
        <a:bodyPr/>
        <a:lstStyle/>
        <a:p>
          <a:r>
            <a:rPr lang="en-US" dirty="0"/>
            <a:t>Veterans who are challenged by homelessness, depression, PTSD, and unemployment</a:t>
          </a:r>
        </a:p>
      </dgm:t>
    </dgm:pt>
    <dgm:pt modelId="{5FC0C598-4A96-4BBD-A48F-AC1136C0D63E}" type="parTrans" cxnId="{910A7629-BBC1-413B-A28B-9718CCF00A30}">
      <dgm:prSet/>
      <dgm:spPr/>
      <dgm:t>
        <a:bodyPr/>
        <a:lstStyle/>
        <a:p>
          <a:endParaRPr lang="en-US"/>
        </a:p>
      </dgm:t>
    </dgm:pt>
    <dgm:pt modelId="{37734446-FE02-4D42-B371-7F5C21C320AE}" type="sibTrans" cxnId="{910A7629-BBC1-413B-A28B-9718CCF00A30}">
      <dgm:prSet/>
      <dgm:spPr/>
      <dgm:t>
        <a:bodyPr/>
        <a:lstStyle/>
        <a:p>
          <a:endParaRPr lang="en-US"/>
        </a:p>
      </dgm:t>
    </dgm:pt>
    <dgm:pt modelId="{2C93D98E-609C-4AE7-81BC-F9A814F1124D}">
      <dgm:prSet/>
      <dgm:spPr>
        <a:solidFill>
          <a:schemeClr val="accent4"/>
        </a:solidFill>
        <a:ln w="28575">
          <a:solidFill>
            <a:srgbClr val="FFC000"/>
          </a:solidFill>
        </a:ln>
      </dgm:spPr>
      <dgm:t>
        <a:bodyPr/>
        <a:lstStyle/>
        <a:p>
          <a:r>
            <a:rPr lang="en-US" dirty="0"/>
            <a:t>People with autism and other intellectual/ developmental disabilities</a:t>
          </a:r>
        </a:p>
      </dgm:t>
    </dgm:pt>
    <dgm:pt modelId="{517ACD3A-363F-4D4E-8624-555E4F16777F}" type="parTrans" cxnId="{DCF0D773-FB03-4D44-9850-00ABA589C66F}">
      <dgm:prSet/>
      <dgm:spPr/>
      <dgm:t>
        <a:bodyPr/>
        <a:lstStyle/>
        <a:p>
          <a:endParaRPr lang="en-US"/>
        </a:p>
      </dgm:t>
    </dgm:pt>
    <dgm:pt modelId="{037314B4-5390-4263-AE1B-0F4C315627C7}" type="sibTrans" cxnId="{DCF0D773-FB03-4D44-9850-00ABA589C66F}">
      <dgm:prSet/>
      <dgm:spPr/>
      <dgm:t>
        <a:bodyPr/>
        <a:lstStyle/>
        <a:p>
          <a:endParaRPr lang="en-US"/>
        </a:p>
      </dgm:t>
    </dgm:pt>
    <dgm:pt modelId="{FAF77969-2B51-4DA0-BFC1-3D86ADF6AF16}">
      <dgm:prSet/>
      <dgm:spPr>
        <a:solidFill>
          <a:schemeClr val="accent4"/>
        </a:solidFill>
        <a:ln w="28575">
          <a:solidFill>
            <a:srgbClr val="FFC000"/>
          </a:solidFill>
        </a:ln>
      </dgm:spPr>
      <dgm:t>
        <a:bodyPr/>
        <a:lstStyle/>
        <a:p>
          <a:r>
            <a:rPr lang="en-US" dirty="0"/>
            <a:t>Men, women and children who have experienced domestic violence</a:t>
          </a:r>
        </a:p>
      </dgm:t>
    </dgm:pt>
    <dgm:pt modelId="{4E8E512E-B936-434C-800D-FD3DE0AE8037}" type="parTrans" cxnId="{CDD8B6BC-48B9-499D-BAE3-BD6ACC41638B}">
      <dgm:prSet/>
      <dgm:spPr/>
      <dgm:t>
        <a:bodyPr/>
        <a:lstStyle/>
        <a:p>
          <a:endParaRPr lang="en-US"/>
        </a:p>
      </dgm:t>
    </dgm:pt>
    <dgm:pt modelId="{2F69AEA7-46FA-46D6-A74A-7EB440F32AB2}" type="sibTrans" cxnId="{CDD8B6BC-48B9-499D-BAE3-BD6ACC41638B}">
      <dgm:prSet/>
      <dgm:spPr/>
      <dgm:t>
        <a:bodyPr/>
        <a:lstStyle/>
        <a:p>
          <a:endParaRPr lang="en-US"/>
        </a:p>
      </dgm:t>
    </dgm:pt>
    <dgm:pt modelId="{5CB86C41-1612-42D6-B6FD-CB69E0292B66}">
      <dgm:prSet/>
      <dgm:spPr>
        <a:solidFill>
          <a:schemeClr val="accent4"/>
        </a:solidFill>
        <a:ln w="28575">
          <a:solidFill>
            <a:srgbClr val="FFC000"/>
          </a:solidFill>
        </a:ln>
      </dgm:spPr>
      <dgm:t>
        <a:bodyPr/>
        <a:lstStyle/>
        <a:p>
          <a:r>
            <a:rPr lang="en-US" dirty="0"/>
            <a:t>People who have lost their homes </a:t>
          </a:r>
        </a:p>
      </dgm:t>
    </dgm:pt>
    <dgm:pt modelId="{DE669760-2AD4-4594-BD31-C503DCD0213E}" type="parTrans" cxnId="{099D5E82-C6FD-4CE5-8136-B4277C12AA27}">
      <dgm:prSet/>
      <dgm:spPr/>
      <dgm:t>
        <a:bodyPr/>
        <a:lstStyle/>
        <a:p>
          <a:endParaRPr lang="en-US"/>
        </a:p>
      </dgm:t>
    </dgm:pt>
    <dgm:pt modelId="{F7C1D26B-D3F0-40E9-98CF-298E4A623A21}" type="sibTrans" cxnId="{099D5E82-C6FD-4CE5-8136-B4277C12AA27}">
      <dgm:prSet/>
      <dgm:spPr/>
      <dgm:t>
        <a:bodyPr/>
        <a:lstStyle/>
        <a:p>
          <a:endParaRPr lang="en-US"/>
        </a:p>
      </dgm:t>
    </dgm:pt>
    <dgm:pt modelId="{1F7783ED-1E11-4563-88FA-A4EFCA2BAD04}">
      <dgm:prSet/>
      <dgm:spPr>
        <a:solidFill>
          <a:schemeClr val="accent4"/>
        </a:solidFill>
        <a:ln w="28575">
          <a:solidFill>
            <a:srgbClr val="FFC000"/>
          </a:solidFill>
        </a:ln>
      </dgm:spPr>
      <dgm:t>
        <a:bodyPr/>
        <a:lstStyle/>
        <a:p>
          <a:r>
            <a:rPr lang="en-US"/>
            <a:t>People living in poverty</a:t>
          </a:r>
        </a:p>
      </dgm:t>
    </dgm:pt>
    <dgm:pt modelId="{97ABAE10-F9BC-4D35-9EF1-DC20859FED4B}" type="parTrans" cxnId="{CAE5B8E8-BB05-403A-8093-79372E2DF637}">
      <dgm:prSet/>
      <dgm:spPr/>
      <dgm:t>
        <a:bodyPr/>
        <a:lstStyle/>
        <a:p>
          <a:endParaRPr lang="en-US"/>
        </a:p>
      </dgm:t>
    </dgm:pt>
    <dgm:pt modelId="{E09D2B21-79B6-493E-8ACE-FBEA0F1CD4D3}" type="sibTrans" cxnId="{CAE5B8E8-BB05-403A-8093-79372E2DF637}">
      <dgm:prSet/>
      <dgm:spPr/>
      <dgm:t>
        <a:bodyPr/>
        <a:lstStyle/>
        <a:p>
          <a:endParaRPr lang="en-US"/>
        </a:p>
      </dgm:t>
    </dgm:pt>
    <dgm:pt modelId="{C530F201-2121-8F4F-8018-FF18DCAF7C68}" type="pres">
      <dgm:prSet presAssocID="{C9884E81-ABCF-487F-89AA-473A5BEFFB57}" presName="diagram" presStyleCnt="0">
        <dgm:presLayoutVars>
          <dgm:dir/>
          <dgm:resizeHandles val="exact"/>
        </dgm:presLayoutVars>
      </dgm:prSet>
      <dgm:spPr/>
    </dgm:pt>
    <dgm:pt modelId="{AF7583DD-CEBF-E945-8DAD-F3F2506E2C87}" type="pres">
      <dgm:prSet presAssocID="{7505A1C2-4AA5-4ECD-8C20-275762362A5D}" presName="node" presStyleLbl="node1" presStyleIdx="0" presStyleCnt="7">
        <dgm:presLayoutVars>
          <dgm:bulletEnabled val="1"/>
        </dgm:presLayoutVars>
      </dgm:prSet>
      <dgm:spPr/>
    </dgm:pt>
    <dgm:pt modelId="{66FCF4D7-C8AE-CA4D-988B-32606F94BDF1}" type="pres">
      <dgm:prSet presAssocID="{24DD22C6-EAFD-4353-BBD4-FC5DAD2D1242}" presName="sibTrans" presStyleCnt="0"/>
      <dgm:spPr/>
    </dgm:pt>
    <dgm:pt modelId="{A83BFDF3-B2F1-9D44-899F-51CF16AA2433}" type="pres">
      <dgm:prSet presAssocID="{8FED4786-36B2-490D-9FF6-D55E14349AA5}" presName="node" presStyleLbl="node1" presStyleIdx="1" presStyleCnt="7">
        <dgm:presLayoutVars>
          <dgm:bulletEnabled val="1"/>
        </dgm:presLayoutVars>
      </dgm:prSet>
      <dgm:spPr/>
    </dgm:pt>
    <dgm:pt modelId="{4B6073AB-CF7A-8D4F-A838-9E3D608E5B38}" type="pres">
      <dgm:prSet presAssocID="{28244AF4-ED28-4C22-A7D6-1A29A2F044A5}" presName="sibTrans" presStyleCnt="0"/>
      <dgm:spPr/>
    </dgm:pt>
    <dgm:pt modelId="{7E939F3C-E1E4-2A4B-B3C3-F018F614906B}" type="pres">
      <dgm:prSet presAssocID="{96AABDBF-0E8D-4534-A7CB-014F029DE82F}" presName="node" presStyleLbl="node1" presStyleIdx="2" presStyleCnt="7">
        <dgm:presLayoutVars>
          <dgm:bulletEnabled val="1"/>
        </dgm:presLayoutVars>
      </dgm:prSet>
      <dgm:spPr/>
    </dgm:pt>
    <dgm:pt modelId="{A2498AD8-894B-014A-B351-9CD850BB585D}" type="pres">
      <dgm:prSet presAssocID="{37734446-FE02-4D42-B371-7F5C21C320AE}" presName="sibTrans" presStyleCnt="0"/>
      <dgm:spPr/>
    </dgm:pt>
    <dgm:pt modelId="{BE1FAD05-96C4-7647-B2F4-A682BAF9CE28}" type="pres">
      <dgm:prSet presAssocID="{2C93D98E-609C-4AE7-81BC-F9A814F1124D}" presName="node" presStyleLbl="node1" presStyleIdx="3" presStyleCnt="7">
        <dgm:presLayoutVars>
          <dgm:bulletEnabled val="1"/>
        </dgm:presLayoutVars>
      </dgm:prSet>
      <dgm:spPr/>
    </dgm:pt>
    <dgm:pt modelId="{B86AD38F-2D96-AA4B-B8CB-0F23EB341E1D}" type="pres">
      <dgm:prSet presAssocID="{037314B4-5390-4263-AE1B-0F4C315627C7}" presName="sibTrans" presStyleCnt="0"/>
      <dgm:spPr/>
    </dgm:pt>
    <dgm:pt modelId="{5DB8E7E6-0631-C842-9CD4-56E748459A70}" type="pres">
      <dgm:prSet presAssocID="{FAF77969-2B51-4DA0-BFC1-3D86ADF6AF16}" presName="node" presStyleLbl="node1" presStyleIdx="4" presStyleCnt="7">
        <dgm:presLayoutVars>
          <dgm:bulletEnabled val="1"/>
        </dgm:presLayoutVars>
      </dgm:prSet>
      <dgm:spPr/>
    </dgm:pt>
    <dgm:pt modelId="{66BEAD38-ACDA-6A49-9B99-B292567FBA6C}" type="pres">
      <dgm:prSet presAssocID="{2F69AEA7-46FA-46D6-A74A-7EB440F32AB2}" presName="sibTrans" presStyleCnt="0"/>
      <dgm:spPr/>
    </dgm:pt>
    <dgm:pt modelId="{8190209D-1BDC-314A-B20B-E9C14699827B}" type="pres">
      <dgm:prSet presAssocID="{5CB86C41-1612-42D6-B6FD-CB69E0292B66}" presName="node" presStyleLbl="node1" presStyleIdx="5" presStyleCnt="7">
        <dgm:presLayoutVars>
          <dgm:bulletEnabled val="1"/>
        </dgm:presLayoutVars>
      </dgm:prSet>
      <dgm:spPr/>
    </dgm:pt>
    <dgm:pt modelId="{FA592AEB-43CC-5340-9B3C-026E31664ED3}" type="pres">
      <dgm:prSet presAssocID="{F7C1D26B-D3F0-40E9-98CF-298E4A623A21}" presName="sibTrans" presStyleCnt="0"/>
      <dgm:spPr/>
    </dgm:pt>
    <dgm:pt modelId="{AE28EC7D-F31C-C942-82A9-B7F515FC5DBF}" type="pres">
      <dgm:prSet presAssocID="{1F7783ED-1E11-4563-88FA-A4EFCA2BAD04}" presName="node" presStyleLbl="node1" presStyleIdx="6" presStyleCnt="7">
        <dgm:presLayoutVars>
          <dgm:bulletEnabled val="1"/>
        </dgm:presLayoutVars>
      </dgm:prSet>
      <dgm:spPr/>
    </dgm:pt>
  </dgm:ptLst>
  <dgm:cxnLst>
    <dgm:cxn modelId="{BD88CC01-24B5-CD49-A733-2BCED2F83197}" type="presOf" srcId="{1F7783ED-1E11-4563-88FA-A4EFCA2BAD04}" destId="{AE28EC7D-F31C-C942-82A9-B7F515FC5DBF}" srcOrd="0" destOrd="0" presId="urn:microsoft.com/office/officeart/2005/8/layout/default"/>
    <dgm:cxn modelId="{CADF3C05-D3EE-9B4B-B1ED-267001941FAF}" type="presOf" srcId="{8FED4786-36B2-490D-9FF6-D55E14349AA5}" destId="{A83BFDF3-B2F1-9D44-899F-51CF16AA2433}" srcOrd="0" destOrd="0" presId="urn:microsoft.com/office/officeart/2005/8/layout/default"/>
    <dgm:cxn modelId="{B742F012-C743-3D44-A1DA-9625CBD5DFF3}" type="presOf" srcId="{2C93D98E-609C-4AE7-81BC-F9A814F1124D}" destId="{BE1FAD05-96C4-7647-B2F4-A682BAF9CE28}" srcOrd="0" destOrd="0" presId="urn:microsoft.com/office/officeart/2005/8/layout/default"/>
    <dgm:cxn modelId="{910A7629-BBC1-413B-A28B-9718CCF00A30}" srcId="{C9884E81-ABCF-487F-89AA-473A5BEFFB57}" destId="{96AABDBF-0E8D-4534-A7CB-014F029DE82F}" srcOrd="2" destOrd="0" parTransId="{5FC0C598-4A96-4BBD-A48F-AC1136C0D63E}" sibTransId="{37734446-FE02-4D42-B371-7F5C21C320AE}"/>
    <dgm:cxn modelId="{A1F6F02F-DB52-3545-A5E5-821260DC84E5}" type="presOf" srcId="{96AABDBF-0E8D-4534-A7CB-014F029DE82F}" destId="{7E939F3C-E1E4-2A4B-B3C3-F018F614906B}" srcOrd="0" destOrd="0" presId="urn:microsoft.com/office/officeart/2005/8/layout/default"/>
    <dgm:cxn modelId="{C32B506F-4E7B-40AB-90CF-4E68F5E861F3}" srcId="{C9884E81-ABCF-487F-89AA-473A5BEFFB57}" destId="{7505A1C2-4AA5-4ECD-8C20-275762362A5D}" srcOrd="0" destOrd="0" parTransId="{DD698601-E804-4AF4-8844-24CDED1A1BB9}" sibTransId="{24DD22C6-EAFD-4353-BBD4-FC5DAD2D1242}"/>
    <dgm:cxn modelId="{DCF0D773-FB03-4D44-9850-00ABA589C66F}" srcId="{C9884E81-ABCF-487F-89AA-473A5BEFFB57}" destId="{2C93D98E-609C-4AE7-81BC-F9A814F1124D}" srcOrd="3" destOrd="0" parTransId="{517ACD3A-363F-4D4E-8624-555E4F16777F}" sibTransId="{037314B4-5390-4263-AE1B-0F4C315627C7}"/>
    <dgm:cxn modelId="{099D5E82-C6FD-4CE5-8136-B4277C12AA27}" srcId="{C9884E81-ABCF-487F-89AA-473A5BEFFB57}" destId="{5CB86C41-1612-42D6-B6FD-CB69E0292B66}" srcOrd="5" destOrd="0" parTransId="{DE669760-2AD4-4594-BD31-C503DCD0213E}" sibTransId="{F7C1D26B-D3F0-40E9-98CF-298E4A623A21}"/>
    <dgm:cxn modelId="{DBCD46A2-DF2F-3C4F-B9C1-86F915BE70D2}" type="presOf" srcId="{7505A1C2-4AA5-4ECD-8C20-275762362A5D}" destId="{AF7583DD-CEBF-E945-8DAD-F3F2506E2C87}" srcOrd="0" destOrd="0" presId="urn:microsoft.com/office/officeart/2005/8/layout/default"/>
    <dgm:cxn modelId="{2EADC1A8-3915-A648-9796-26FB205E66D2}" type="presOf" srcId="{5CB86C41-1612-42D6-B6FD-CB69E0292B66}" destId="{8190209D-1BDC-314A-B20B-E9C14699827B}" srcOrd="0" destOrd="0" presId="urn:microsoft.com/office/officeart/2005/8/layout/default"/>
    <dgm:cxn modelId="{098E17B3-1B01-6C44-8D07-DC517D3BA6D9}" type="presOf" srcId="{FAF77969-2B51-4DA0-BFC1-3D86ADF6AF16}" destId="{5DB8E7E6-0631-C842-9CD4-56E748459A70}" srcOrd="0" destOrd="0" presId="urn:microsoft.com/office/officeart/2005/8/layout/default"/>
    <dgm:cxn modelId="{CDD8B6BC-48B9-499D-BAE3-BD6ACC41638B}" srcId="{C9884E81-ABCF-487F-89AA-473A5BEFFB57}" destId="{FAF77969-2B51-4DA0-BFC1-3D86ADF6AF16}" srcOrd="4" destOrd="0" parTransId="{4E8E512E-B936-434C-800D-FD3DE0AE8037}" sibTransId="{2F69AEA7-46FA-46D6-A74A-7EB440F32AB2}"/>
    <dgm:cxn modelId="{92CE26C0-8BF8-4904-B2C9-18496DBA4E13}" srcId="{C9884E81-ABCF-487F-89AA-473A5BEFFB57}" destId="{8FED4786-36B2-490D-9FF6-D55E14349AA5}" srcOrd="1" destOrd="0" parTransId="{69EF6C13-55A8-40B6-ADFD-82603EFB5BDB}" sibTransId="{28244AF4-ED28-4C22-A7D6-1A29A2F044A5}"/>
    <dgm:cxn modelId="{8204A2D3-7F3D-E94F-AC79-2FE7AF1E58B1}" type="presOf" srcId="{C9884E81-ABCF-487F-89AA-473A5BEFFB57}" destId="{C530F201-2121-8F4F-8018-FF18DCAF7C68}" srcOrd="0" destOrd="0" presId="urn:microsoft.com/office/officeart/2005/8/layout/default"/>
    <dgm:cxn modelId="{CAE5B8E8-BB05-403A-8093-79372E2DF637}" srcId="{C9884E81-ABCF-487F-89AA-473A5BEFFB57}" destId="{1F7783ED-1E11-4563-88FA-A4EFCA2BAD04}" srcOrd="6" destOrd="0" parTransId="{97ABAE10-F9BC-4D35-9EF1-DC20859FED4B}" sibTransId="{E09D2B21-79B6-493E-8ACE-FBEA0F1CD4D3}"/>
    <dgm:cxn modelId="{BF75FFE6-0E08-C448-BA04-9B5C6C640F93}" type="presParOf" srcId="{C530F201-2121-8F4F-8018-FF18DCAF7C68}" destId="{AF7583DD-CEBF-E945-8DAD-F3F2506E2C87}" srcOrd="0" destOrd="0" presId="urn:microsoft.com/office/officeart/2005/8/layout/default"/>
    <dgm:cxn modelId="{83FE6B96-9A40-3D4D-8E04-4EAFFA0029F0}" type="presParOf" srcId="{C530F201-2121-8F4F-8018-FF18DCAF7C68}" destId="{66FCF4D7-C8AE-CA4D-988B-32606F94BDF1}" srcOrd="1" destOrd="0" presId="urn:microsoft.com/office/officeart/2005/8/layout/default"/>
    <dgm:cxn modelId="{623636FC-C35E-2146-A0C3-0709DBEAA6B7}" type="presParOf" srcId="{C530F201-2121-8F4F-8018-FF18DCAF7C68}" destId="{A83BFDF3-B2F1-9D44-899F-51CF16AA2433}" srcOrd="2" destOrd="0" presId="urn:microsoft.com/office/officeart/2005/8/layout/default"/>
    <dgm:cxn modelId="{96C4A281-7907-A748-A7AA-B48F10501B43}" type="presParOf" srcId="{C530F201-2121-8F4F-8018-FF18DCAF7C68}" destId="{4B6073AB-CF7A-8D4F-A838-9E3D608E5B38}" srcOrd="3" destOrd="0" presId="urn:microsoft.com/office/officeart/2005/8/layout/default"/>
    <dgm:cxn modelId="{A46F136A-B124-4B4A-8D9C-7062176E499A}" type="presParOf" srcId="{C530F201-2121-8F4F-8018-FF18DCAF7C68}" destId="{7E939F3C-E1E4-2A4B-B3C3-F018F614906B}" srcOrd="4" destOrd="0" presId="urn:microsoft.com/office/officeart/2005/8/layout/default"/>
    <dgm:cxn modelId="{9EC88D24-41EB-2143-A707-AFB0A3F8990A}" type="presParOf" srcId="{C530F201-2121-8F4F-8018-FF18DCAF7C68}" destId="{A2498AD8-894B-014A-B351-9CD850BB585D}" srcOrd="5" destOrd="0" presId="urn:microsoft.com/office/officeart/2005/8/layout/default"/>
    <dgm:cxn modelId="{A5BB5D54-BF91-B945-BAA6-01572ACB3049}" type="presParOf" srcId="{C530F201-2121-8F4F-8018-FF18DCAF7C68}" destId="{BE1FAD05-96C4-7647-B2F4-A682BAF9CE28}" srcOrd="6" destOrd="0" presId="urn:microsoft.com/office/officeart/2005/8/layout/default"/>
    <dgm:cxn modelId="{783D793B-380D-904E-A2DF-4ECBF025872D}" type="presParOf" srcId="{C530F201-2121-8F4F-8018-FF18DCAF7C68}" destId="{B86AD38F-2D96-AA4B-B8CB-0F23EB341E1D}" srcOrd="7" destOrd="0" presId="urn:microsoft.com/office/officeart/2005/8/layout/default"/>
    <dgm:cxn modelId="{90FE2DDB-5166-1942-881D-70D269E51815}" type="presParOf" srcId="{C530F201-2121-8F4F-8018-FF18DCAF7C68}" destId="{5DB8E7E6-0631-C842-9CD4-56E748459A70}" srcOrd="8" destOrd="0" presId="urn:microsoft.com/office/officeart/2005/8/layout/default"/>
    <dgm:cxn modelId="{CB3A5A45-AAEA-F34A-902A-0DC0E2024438}" type="presParOf" srcId="{C530F201-2121-8F4F-8018-FF18DCAF7C68}" destId="{66BEAD38-ACDA-6A49-9B99-B292567FBA6C}" srcOrd="9" destOrd="0" presId="urn:microsoft.com/office/officeart/2005/8/layout/default"/>
    <dgm:cxn modelId="{C0D06F0F-63B7-B748-A2AA-ACD32100CCCC}" type="presParOf" srcId="{C530F201-2121-8F4F-8018-FF18DCAF7C68}" destId="{8190209D-1BDC-314A-B20B-E9C14699827B}" srcOrd="10" destOrd="0" presId="urn:microsoft.com/office/officeart/2005/8/layout/default"/>
    <dgm:cxn modelId="{521F0108-BE06-904B-B260-2A6C26361DC1}" type="presParOf" srcId="{C530F201-2121-8F4F-8018-FF18DCAF7C68}" destId="{FA592AEB-43CC-5340-9B3C-026E31664ED3}" srcOrd="11" destOrd="0" presId="urn:microsoft.com/office/officeart/2005/8/layout/default"/>
    <dgm:cxn modelId="{91F23D0A-B0A7-4046-A6C4-C7C196F46EC8}" type="presParOf" srcId="{C530F201-2121-8F4F-8018-FF18DCAF7C68}" destId="{AE28EC7D-F31C-C942-82A9-B7F515FC5DBF}"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E364AA-9D0C-45FC-9048-8FE5710146C8}"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FB52D229-7CB5-49D2-BF0F-CF6E9B009A6B}">
      <dgm:prSet/>
      <dgm:spPr>
        <a:solidFill>
          <a:srgbClr val="FFC000"/>
        </a:solidFill>
        <a:ln>
          <a:solidFill>
            <a:srgbClr val="7030A0"/>
          </a:solidFill>
        </a:ln>
      </dgm:spPr>
      <dgm:t>
        <a:bodyPr/>
        <a:lstStyle/>
        <a:p>
          <a:r>
            <a:rPr lang="en-US" dirty="0">
              <a:solidFill>
                <a:schemeClr val="tx1"/>
              </a:solidFill>
              <a:cs typeface="+mn-cs"/>
            </a:rPr>
            <a:t>DEVELOPMENTAL DISABILITIES SERVICES</a:t>
          </a:r>
          <a:endParaRPr lang="en-US" dirty="0">
            <a:solidFill>
              <a:schemeClr val="tx1"/>
            </a:solidFill>
          </a:endParaRPr>
        </a:p>
      </dgm:t>
    </dgm:pt>
    <dgm:pt modelId="{D1814281-414F-48EE-8E3C-92332DB0ECF8}" type="parTrans" cxnId="{FA6C73E7-E1A0-478D-BA74-D840AA7FAB7C}">
      <dgm:prSet/>
      <dgm:spPr/>
      <dgm:t>
        <a:bodyPr/>
        <a:lstStyle/>
        <a:p>
          <a:endParaRPr lang="en-US"/>
        </a:p>
      </dgm:t>
    </dgm:pt>
    <dgm:pt modelId="{53FA1562-47F4-4757-8DEE-E492AC058574}" type="sibTrans" cxnId="{FA6C73E7-E1A0-478D-BA74-D840AA7FAB7C}">
      <dgm:prSet/>
      <dgm:spPr/>
      <dgm:t>
        <a:bodyPr/>
        <a:lstStyle/>
        <a:p>
          <a:endParaRPr lang="en-US"/>
        </a:p>
      </dgm:t>
    </dgm:pt>
    <dgm:pt modelId="{815D137D-72F0-4325-B2A4-23A14631C6B5}">
      <dgm:prSet/>
      <dgm:spPr>
        <a:solidFill>
          <a:srgbClr val="FFC000"/>
        </a:solidFill>
        <a:ln>
          <a:solidFill>
            <a:srgbClr val="7030A0"/>
          </a:solidFill>
        </a:ln>
      </dgm:spPr>
      <dgm:t>
        <a:bodyPr/>
        <a:lstStyle/>
        <a:p>
          <a:r>
            <a:rPr lang="en-US" dirty="0">
              <a:solidFill>
                <a:schemeClr val="tx1"/>
              </a:solidFill>
            </a:rPr>
            <a:t>HOMELESS</a:t>
          </a:r>
          <a:r>
            <a:rPr lang="en-US" baseline="0" dirty="0">
              <a:solidFill>
                <a:schemeClr val="tx1"/>
              </a:solidFill>
            </a:rPr>
            <a:t> SERVICES</a:t>
          </a:r>
          <a:endParaRPr lang="en-US" dirty="0">
            <a:solidFill>
              <a:schemeClr val="tx1"/>
            </a:solidFill>
          </a:endParaRPr>
        </a:p>
      </dgm:t>
    </dgm:pt>
    <dgm:pt modelId="{4B7DEA19-778F-47A1-B5AA-43FCA20685B7}" type="parTrans" cxnId="{51E5157C-9958-4B9D-B1BD-84BC952709BB}">
      <dgm:prSet/>
      <dgm:spPr/>
      <dgm:t>
        <a:bodyPr/>
        <a:lstStyle/>
        <a:p>
          <a:endParaRPr lang="en-US"/>
        </a:p>
      </dgm:t>
    </dgm:pt>
    <dgm:pt modelId="{C3C8ABB7-DDF4-4A6F-BCD4-79924B71E8A4}" type="sibTrans" cxnId="{51E5157C-9958-4B9D-B1BD-84BC952709BB}">
      <dgm:prSet/>
      <dgm:spPr/>
      <dgm:t>
        <a:bodyPr/>
        <a:lstStyle/>
        <a:p>
          <a:endParaRPr lang="en-US"/>
        </a:p>
      </dgm:t>
    </dgm:pt>
    <dgm:pt modelId="{D223BF65-8B1E-4450-8DB6-B7792EC4C016}">
      <dgm:prSet/>
      <dgm:spPr>
        <a:solidFill>
          <a:srgbClr val="FFC000"/>
        </a:solidFill>
        <a:ln>
          <a:solidFill>
            <a:srgbClr val="7030A0"/>
          </a:solidFill>
        </a:ln>
      </dgm:spPr>
      <dgm:t>
        <a:bodyPr/>
        <a:lstStyle/>
        <a:p>
          <a:r>
            <a:rPr lang="en-US" dirty="0">
              <a:solidFill>
                <a:schemeClr val="tx1"/>
              </a:solidFill>
            </a:rPr>
            <a:t>HOUSING</a:t>
          </a:r>
        </a:p>
      </dgm:t>
    </dgm:pt>
    <dgm:pt modelId="{A4FE80CE-35BE-4F80-9561-A54994D73BC5}" type="parTrans" cxnId="{56A59785-A0A8-4713-908C-78ECC863D9E5}">
      <dgm:prSet/>
      <dgm:spPr/>
      <dgm:t>
        <a:bodyPr/>
        <a:lstStyle/>
        <a:p>
          <a:endParaRPr lang="en-US"/>
        </a:p>
      </dgm:t>
    </dgm:pt>
    <dgm:pt modelId="{B9C16E7B-4EEC-4216-A8FC-93060BF461EA}" type="sibTrans" cxnId="{56A59785-A0A8-4713-908C-78ECC863D9E5}">
      <dgm:prSet/>
      <dgm:spPr/>
      <dgm:t>
        <a:bodyPr/>
        <a:lstStyle/>
        <a:p>
          <a:endParaRPr lang="en-US"/>
        </a:p>
      </dgm:t>
    </dgm:pt>
    <dgm:pt modelId="{6885AC51-4DCC-48A8-AA43-94560A1B9BE0}">
      <dgm:prSet/>
      <dgm:spPr>
        <a:solidFill>
          <a:srgbClr val="FFC000"/>
        </a:solidFill>
        <a:ln>
          <a:solidFill>
            <a:srgbClr val="7030A0"/>
          </a:solidFill>
        </a:ln>
      </dgm:spPr>
      <dgm:t>
        <a:bodyPr/>
        <a:lstStyle/>
        <a:p>
          <a:r>
            <a:rPr lang="en-US" dirty="0">
              <a:solidFill>
                <a:schemeClr val="tx1"/>
              </a:solidFill>
              <a:cs typeface="+mn-cs"/>
            </a:rPr>
            <a:t>BEHAVIORAL HEALTH SERVICES</a:t>
          </a:r>
          <a:endParaRPr lang="en-US" dirty="0">
            <a:solidFill>
              <a:schemeClr val="tx1"/>
            </a:solidFill>
          </a:endParaRPr>
        </a:p>
      </dgm:t>
    </dgm:pt>
    <dgm:pt modelId="{F61F10A4-AB6D-4470-975B-DB3BA4A2DF61}" type="parTrans" cxnId="{CCA28CD6-BF65-4627-A108-5AE5B3506A55}">
      <dgm:prSet/>
      <dgm:spPr/>
      <dgm:t>
        <a:bodyPr/>
        <a:lstStyle/>
        <a:p>
          <a:endParaRPr lang="en-US"/>
        </a:p>
      </dgm:t>
    </dgm:pt>
    <dgm:pt modelId="{C1CAD288-EE9B-4507-899B-6EC8C4BE0058}" type="sibTrans" cxnId="{CCA28CD6-BF65-4627-A108-5AE5B3506A55}">
      <dgm:prSet/>
      <dgm:spPr/>
      <dgm:t>
        <a:bodyPr/>
        <a:lstStyle/>
        <a:p>
          <a:endParaRPr lang="en-US"/>
        </a:p>
      </dgm:t>
    </dgm:pt>
    <dgm:pt modelId="{5AA223A1-4E79-4541-85A6-32FA1582C0B3}">
      <dgm:prSet/>
      <dgm:spPr>
        <a:solidFill>
          <a:srgbClr val="FFC000"/>
        </a:solidFill>
        <a:ln>
          <a:solidFill>
            <a:srgbClr val="7030A0"/>
          </a:solidFill>
        </a:ln>
      </dgm:spPr>
      <dgm:t>
        <a:bodyPr/>
        <a:lstStyle/>
        <a:p>
          <a:r>
            <a:rPr lang="en-US" dirty="0">
              <a:solidFill>
                <a:schemeClr val="tx1"/>
              </a:solidFill>
            </a:rPr>
            <a:t>VETERANS SERVICES</a:t>
          </a:r>
        </a:p>
      </dgm:t>
    </dgm:pt>
    <dgm:pt modelId="{211E3DAB-E50D-4DA3-A3D0-B565A6659283}" type="parTrans" cxnId="{9C3E0EB6-87F9-48C5-A0B7-9CA8EFBCF304}">
      <dgm:prSet/>
      <dgm:spPr/>
      <dgm:t>
        <a:bodyPr/>
        <a:lstStyle/>
        <a:p>
          <a:endParaRPr lang="en-US"/>
        </a:p>
      </dgm:t>
    </dgm:pt>
    <dgm:pt modelId="{6C842A87-EC34-4F6B-885A-7BBF7276D962}" type="sibTrans" cxnId="{9C3E0EB6-87F9-48C5-A0B7-9CA8EFBCF304}">
      <dgm:prSet/>
      <dgm:spPr/>
      <dgm:t>
        <a:bodyPr/>
        <a:lstStyle/>
        <a:p>
          <a:endParaRPr lang="en-US"/>
        </a:p>
      </dgm:t>
    </dgm:pt>
    <dgm:pt modelId="{D8565F3E-E154-4AAC-BAA9-40B3DC94B06F}">
      <dgm:prSet/>
      <dgm:spPr>
        <a:solidFill>
          <a:srgbClr val="FFC000"/>
        </a:solidFill>
        <a:ln>
          <a:solidFill>
            <a:srgbClr val="7030A0"/>
          </a:solidFill>
        </a:ln>
      </dgm:spPr>
      <dgm:t>
        <a:bodyPr/>
        <a:lstStyle/>
        <a:p>
          <a:r>
            <a:rPr lang="en-US" dirty="0">
              <a:solidFill>
                <a:schemeClr val="tx1"/>
              </a:solidFill>
            </a:rPr>
            <a:t>URBAN FARMS</a:t>
          </a:r>
        </a:p>
      </dgm:t>
    </dgm:pt>
    <dgm:pt modelId="{4CF8CBD6-C6A9-4328-8570-E1EE60EDB958}" type="parTrans" cxnId="{81956CC2-ECB5-408E-A082-2D5755ECBA49}">
      <dgm:prSet/>
      <dgm:spPr/>
      <dgm:t>
        <a:bodyPr/>
        <a:lstStyle/>
        <a:p>
          <a:endParaRPr lang="en-US"/>
        </a:p>
      </dgm:t>
    </dgm:pt>
    <dgm:pt modelId="{57492185-1291-4D64-9899-03199E4400E2}" type="sibTrans" cxnId="{81956CC2-ECB5-408E-A082-2D5755ECBA49}">
      <dgm:prSet/>
      <dgm:spPr/>
      <dgm:t>
        <a:bodyPr/>
        <a:lstStyle/>
        <a:p>
          <a:endParaRPr lang="en-US"/>
        </a:p>
      </dgm:t>
    </dgm:pt>
    <dgm:pt modelId="{CB8DF0DE-CCFC-0B44-8D27-317C24EC972A}" type="pres">
      <dgm:prSet presAssocID="{2DE364AA-9D0C-45FC-9048-8FE5710146C8}" presName="diagram" presStyleCnt="0">
        <dgm:presLayoutVars>
          <dgm:dir/>
          <dgm:resizeHandles val="exact"/>
        </dgm:presLayoutVars>
      </dgm:prSet>
      <dgm:spPr/>
    </dgm:pt>
    <dgm:pt modelId="{88536E5F-9B9C-1B4E-B663-40D8D4C3719B}" type="pres">
      <dgm:prSet presAssocID="{FB52D229-7CB5-49D2-BF0F-CF6E9B009A6B}" presName="node" presStyleLbl="node1" presStyleIdx="0" presStyleCnt="6">
        <dgm:presLayoutVars>
          <dgm:bulletEnabled val="1"/>
        </dgm:presLayoutVars>
      </dgm:prSet>
      <dgm:spPr/>
    </dgm:pt>
    <dgm:pt modelId="{744890D5-1F74-3545-BD81-CF30E838D7A3}" type="pres">
      <dgm:prSet presAssocID="{53FA1562-47F4-4757-8DEE-E492AC058574}" presName="sibTrans" presStyleCnt="0"/>
      <dgm:spPr/>
    </dgm:pt>
    <dgm:pt modelId="{F2C3E502-B3DB-874A-8BBA-650CB03E3E1B}" type="pres">
      <dgm:prSet presAssocID="{815D137D-72F0-4325-B2A4-23A14631C6B5}" presName="node" presStyleLbl="node1" presStyleIdx="1" presStyleCnt="6">
        <dgm:presLayoutVars>
          <dgm:bulletEnabled val="1"/>
        </dgm:presLayoutVars>
      </dgm:prSet>
      <dgm:spPr/>
    </dgm:pt>
    <dgm:pt modelId="{09A3B614-3F37-3042-A168-C96B82C75F63}" type="pres">
      <dgm:prSet presAssocID="{C3C8ABB7-DDF4-4A6F-BCD4-79924B71E8A4}" presName="sibTrans" presStyleCnt="0"/>
      <dgm:spPr/>
    </dgm:pt>
    <dgm:pt modelId="{7C595D78-EC66-4542-93E7-F9EBA67890BA}" type="pres">
      <dgm:prSet presAssocID="{D223BF65-8B1E-4450-8DB6-B7792EC4C016}" presName="node" presStyleLbl="node1" presStyleIdx="2" presStyleCnt="6">
        <dgm:presLayoutVars>
          <dgm:bulletEnabled val="1"/>
        </dgm:presLayoutVars>
      </dgm:prSet>
      <dgm:spPr/>
    </dgm:pt>
    <dgm:pt modelId="{77F345A6-024F-8847-8BD5-2D33221D4AA1}" type="pres">
      <dgm:prSet presAssocID="{B9C16E7B-4EEC-4216-A8FC-93060BF461EA}" presName="sibTrans" presStyleCnt="0"/>
      <dgm:spPr/>
    </dgm:pt>
    <dgm:pt modelId="{E79389B5-1EC1-6142-AB59-EEBED3A54E81}" type="pres">
      <dgm:prSet presAssocID="{6885AC51-4DCC-48A8-AA43-94560A1B9BE0}" presName="node" presStyleLbl="node1" presStyleIdx="3" presStyleCnt="6">
        <dgm:presLayoutVars>
          <dgm:bulletEnabled val="1"/>
        </dgm:presLayoutVars>
      </dgm:prSet>
      <dgm:spPr/>
    </dgm:pt>
    <dgm:pt modelId="{229C1A8C-87A6-42A7-9E5C-26AB19566104}" type="pres">
      <dgm:prSet presAssocID="{C1CAD288-EE9B-4507-899B-6EC8C4BE0058}" presName="sibTrans" presStyleCnt="0"/>
      <dgm:spPr/>
    </dgm:pt>
    <dgm:pt modelId="{D55EF648-EEC7-4571-AA0A-F7FF5CCAE241}" type="pres">
      <dgm:prSet presAssocID="{5AA223A1-4E79-4541-85A6-32FA1582C0B3}" presName="node" presStyleLbl="node1" presStyleIdx="4" presStyleCnt="6">
        <dgm:presLayoutVars>
          <dgm:bulletEnabled val="1"/>
        </dgm:presLayoutVars>
      </dgm:prSet>
      <dgm:spPr/>
    </dgm:pt>
    <dgm:pt modelId="{DC0475E3-F705-499B-B071-C24E8CCA4031}" type="pres">
      <dgm:prSet presAssocID="{6C842A87-EC34-4F6B-885A-7BBF7276D962}" presName="sibTrans" presStyleCnt="0"/>
      <dgm:spPr/>
    </dgm:pt>
    <dgm:pt modelId="{ABD3515C-D095-435B-9745-310485DF10DF}" type="pres">
      <dgm:prSet presAssocID="{D8565F3E-E154-4AAC-BAA9-40B3DC94B06F}" presName="node" presStyleLbl="node1" presStyleIdx="5" presStyleCnt="6">
        <dgm:presLayoutVars>
          <dgm:bulletEnabled val="1"/>
        </dgm:presLayoutVars>
      </dgm:prSet>
      <dgm:spPr/>
    </dgm:pt>
  </dgm:ptLst>
  <dgm:cxnLst>
    <dgm:cxn modelId="{E20AD869-9A19-2B48-B176-FDEEE54E3202}" type="presOf" srcId="{2DE364AA-9D0C-45FC-9048-8FE5710146C8}" destId="{CB8DF0DE-CCFC-0B44-8D27-317C24EC972A}" srcOrd="0" destOrd="0" presId="urn:microsoft.com/office/officeart/2005/8/layout/default"/>
    <dgm:cxn modelId="{51E5157C-9958-4B9D-B1BD-84BC952709BB}" srcId="{2DE364AA-9D0C-45FC-9048-8FE5710146C8}" destId="{815D137D-72F0-4325-B2A4-23A14631C6B5}" srcOrd="1" destOrd="0" parTransId="{4B7DEA19-778F-47A1-B5AA-43FCA20685B7}" sibTransId="{C3C8ABB7-DDF4-4A6F-BCD4-79924B71E8A4}"/>
    <dgm:cxn modelId="{56A59785-A0A8-4713-908C-78ECC863D9E5}" srcId="{2DE364AA-9D0C-45FC-9048-8FE5710146C8}" destId="{D223BF65-8B1E-4450-8DB6-B7792EC4C016}" srcOrd="2" destOrd="0" parTransId="{A4FE80CE-35BE-4F80-9561-A54994D73BC5}" sibTransId="{B9C16E7B-4EEC-4216-A8FC-93060BF461EA}"/>
    <dgm:cxn modelId="{3CE88192-5FE5-364B-9A1F-8469C2F77EEE}" type="presOf" srcId="{6885AC51-4DCC-48A8-AA43-94560A1B9BE0}" destId="{E79389B5-1EC1-6142-AB59-EEBED3A54E81}" srcOrd="0" destOrd="0" presId="urn:microsoft.com/office/officeart/2005/8/layout/default"/>
    <dgm:cxn modelId="{30254B9C-2626-4E88-9E7B-91CF1D9E345A}" type="presOf" srcId="{D8565F3E-E154-4AAC-BAA9-40B3DC94B06F}" destId="{ABD3515C-D095-435B-9745-310485DF10DF}" srcOrd="0" destOrd="0" presId="urn:microsoft.com/office/officeart/2005/8/layout/default"/>
    <dgm:cxn modelId="{1D872B9D-EDB8-48BF-8765-3DF5B95528B8}" type="presOf" srcId="{5AA223A1-4E79-4541-85A6-32FA1582C0B3}" destId="{D55EF648-EEC7-4571-AA0A-F7FF5CCAE241}" srcOrd="0" destOrd="0" presId="urn:microsoft.com/office/officeart/2005/8/layout/default"/>
    <dgm:cxn modelId="{BAC1B7A9-3BCC-764D-8693-8B653F294F0C}" type="presOf" srcId="{FB52D229-7CB5-49D2-BF0F-CF6E9B009A6B}" destId="{88536E5F-9B9C-1B4E-B663-40D8D4C3719B}" srcOrd="0" destOrd="0" presId="urn:microsoft.com/office/officeart/2005/8/layout/default"/>
    <dgm:cxn modelId="{01776CB0-AE27-A143-9A52-7FC02FA30689}" type="presOf" srcId="{815D137D-72F0-4325-B2A4-23A14631C6B5}" destId="{F2C3E502-B3DB-874A-8BBA-650CB03E3E1B}" srcOrd="0" destOrd="0" presId="urn:microsoft.com/office/officeart/2005/8/layout/default"/>
    <dgm:cxn modelId="{9C3E0EB6-87F9-48C5-A0B7-9CA8EFBCF304}" srcId="{2DE364AA-9D0C-45FC-9048-8FE5710146C8}" destId="{5AA223A1-4E79-4541-85A6-32FA1582C0B3}" srcOrd="4" destOrd="0" parTransId="{211E3DAB-E50D-4DA3-A3D0-B565A6659283}" sibTransId="{6C842A87-EC34-4F6B-885A-7BBF7276D962}"/>
    <dgm:cxn modelId="{5DC662C0-3522-2D4F-99BB-96A564BFA2DE}" type="presOf" srcId="{D223BF65-8B1E-4450-8DB6-B7792EC4C016}" destId="{7C595D78-EC66-4542-93E7-F9EBA67890BA}" srcOrd="0" destOrd="0" presId="urn:microsoft.com/office/officeart/2005/8/layout/default"/>
    <dgm:cxn modelId="{81956CC2-ECB5-408E-A082-2D5755ECBA49}" srcId="{2DE364AA-9D0C-45FC-9048-8FE5710146C8}" destId="{D8565F3E-E154-4AAC-BAA9-40B3DC94B06F}" srcOrd="5" destOrd="0" parTransId="{4CF8CBD6-C6A9-4328-8570-E1EE60EDB958}" sibTransId="{57492185-1291-4D64-9899-03199E4400E2}"/>
    <dgm:cxn modelId="{CCA28CD6-BF65-4627-A108-5AE5B3506A55}" srcId="{2DE364AA-9D0C-45FC-9048-8FE5710146C8}" destId="{6885AC51-4DCC-48A8-AA43-94560A1B9BE0}" srcOrd="3" destOrd="0" parTransId="{F61F10A4-AB6D-4470-975B-DB3BA4A2DF61}" sibTransId="{C1CAD288-EE9B-4507-899B-6EC8C4BE0058}"/>
    <dgm:cxn modelId="{FA6C73E7-E1A0-478D-BA74-D840AA7FAB7C}" srcId="{2DE364AA-9D0C-45FC-9048-8FE5710146C8}" destId="{FB52D229-7CB5-49D2-BF0F-CF6E9B009A6B}" srcOrd="0" destOrd="0" parTransId="{D1814281-414F-48EE-8E3C-92332DB0ECF8}" sibTransId="{53FA1562-47F4-4757-8DEE-E492AC058574}"/>
    <dgm:cxn modelId="{5F67C09E-9DAB-9F4A-B6BB-1F8DF6D3AE86}" type="presParOf" srcId="{CB8DF0DE-CCFC-0B44-8D27-317C24EC972A}" destId="{88536E5F-9B9C-1B4E-B663-40D8D4C3719B}" srcOrd="0" destOrd="0" presId="urn:microsoft.com/office/officeart/2005/8/layout/default"/>
    <dgm:cxn modelId="{0951D0E4-A5A7-A94E-923C-C95D3C981680}" type="presParOf" srcId="{CB8DF0DE-CCFC-0B44-8D27-317C24EC972A}" destId="{744890D5-1F74-3545-BD81-CF30E838D7A3}" srcOrd="1" destOrd="0" presId="urn:microsoft.com/office/officeart/2005/8/layout/default"/>
    <dgm:cxn modelId="{48A5E66E-546D-9C4F-8F00-74CFC26B2523}" type="presParOf" srcId="{CB8DF0DE-CCFC-0B44-8D27-317C24EC972A}" destId="{F2C3E502-B3DB-874A-8BBA-650CB03E3E1B}" srcOrd="2" destOrd="0" presId="urn:microsoft.com/office/officeart/2005/8/layout/default"/>
    <dgm:cxn modelId="{5DA48184-A526-8042-91BC-42590BFC9484}" type="presParOf" srcId="{CB8DF0DE-CCFC-0B44-8D27-317C24EC972A}" destId="{09A3B614-3F37-3042-A168-C96B82C75F63}" srcOrd="3" destOrd="0" presId="urn:microsoft.com/office/officeart/2005/8/layout/default"/>
    <dgm:cxn modelId="{CE11B6A3-B122-704D-BA6D-136D3759F52F}" type="presParOf" srcId="{CB8DF0DE-CCFC-0B44-8D27-317C24EC972A}" destId="{7C595D78-EC66-4542-93E7-F9EBA67890BA}" srcOrd="4" destOrd="0" presId="urn:microsoft.com/office/officeart/2005/8/layout/default"/>
    <dgm:cxn modelId="{9397AFA6-DB0C-F447-BC8C-A13F9473CF97}" type="presParOf" srcId="{CB8DF0DE-CCFC-0B44-8D27-317C24EC972A}" destId="{77F345A6-024F-8847-8BD5-2D33221D4AA1}" srcOrd="5" destOrd="0" presId="urn:microsoft.com/office/officeart/2005/8/layout/default"/>
    <dgm:cxn modelId="{215FD8C2-20C2-744B-8185-48AC73AB3498}" type="presParOf" srcId="{CB8DF0DE-CCFC-0B44-8D27-317C24EC972A}" destId="{E79389B5-1EC1-6142-AB59-EEBED3A54E81}" srcOrd="6" destOrd="0" presId="urn:microsoft.com/office/officeart/2005/8/layout/default"/>
    <dgm:cxn modelId="{679617D6-E013-4D1E-BE52-FB94F7890E4D}" type="presParOf" srcId="{CB8DF0DE-CCFC-0B44-8D27-317C24EC972A}" destId="{229C1A8C-87A6-42A7-9E5C-26AB19566104}" srcOrd="7" destOrd="0" presId="urn:microsoft.com/office/officeart/2005/8/layout/default"/>
    <dgm:cxn modelId="{754B493E-0187-4809-AFFF-67827ACAB2CC}" type="presParOf" srcId="{CB8DF0DE-CCFC-0B44-8D27-317C24EC972A}" destId="{D55EF648-EEC7-4571-AA0A-F7FF5CCAE241}" srcOrd="8" destOrd="0" presId="urn:microsoft.com/office/officeart/2005/8/layout/default"/>
    <dgm:cxn modelId="{A7401F74-D36D-4878-94FA-FB785DA968EF}" type="presParOf" srcId="{CB8DF0DE-CCFC-0B44-8D27-317C24EC972A}" destId="{DC0475E3-F705-499B-B071-C24E8CCA4031}" srcOrd="9" destOrd="0" presId="urn:microsoft.com/office/officeart/2005/8/layout/default"/>
    <dgm:cxn modelId="{74738B32-335B-4DBC-806D-FD2161E2E8EB}" type="presParOf" srcId="{CB8DF0DE-CCFC-0B44-8D27-317C24EC972A}" destId="{ABD3515C-D095-435B-9745-310485DF10D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42DBC9-8B52-4F31-BECA-F4C0EB9B3C6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FEE12D5-7810-4DFE-8E11-E88B973C6049}">
      <dgm:prSet/>
      <dgm:spPr>
        <a:solidFill>
          <a:srgbClr val="7030A0"/>
        </a:solidFill>
        <a:ln>
          <a:solidFill>
            <a:srgbClr val="FFC000"/>
          </a:solidFill>
        </a:ln>
      </dgm:spPr>
      <dgm:t>
        <a:bodyPr/>
        <a:lstStyle/>
        <a:p>
          <a:r>
            <a:rPr lang="en-US" b="1">
              <a:solidFill>
                <a:schemeClr val="bg1"/>
              </a:solidFill>
            </a:rPr>
            <a:t>Outpatient Behavioral Health Clinics </a:t>
          </a:r>
        </a:p>
      </dgm:t>
    </dgm:pt>
    <dgm:pt modelId="{8318C128-8BCA-4CE9-BE8D-EFB6D14D1FC4}" type="parTrans" cxnId="{FB0C261D-0BAB-492D-B617-53073342877A}">
      <dgm:prSet/>
      <dgm:spPr/>
      <dgm:t>
        <a:bodyPr/>
        <a:lstStyle/>
        <a:p>
          <a:endParaRPr lang="en-US" b="1">
            <a:solidFill>
              <a:schemeClr val="bg1"/>
            </a:solidFill>
          </a:endParaRPr>
        </a:p>
      </dgm:t>
    </dgm:pt>
    <dgm:pt modelId="{442B799B-B83D-4DE0-8D94-672806687A4B}" type="sibTrans" cxnId="{FB0C261D-0BAB-492D-B617-53073342877A}">
      <dgm:prSet/>
      <dgm:spPr/>
      <dgm:t>
        <a:bodyPr/>
        <a:lstStyle/>
        <a:p>
          <a:endParaRPr lang="en-US" b="1">
            <a:solidFill>
              <a:schemeClr val="bg1"/>
            </a:solidFill>
          </a:endParaRPr>
        </a:p>
      </dgm:t>
    </dgm:pt>
    <dgm:pt modelId="{17F0F27B-835A-4453-8DDB-C36CD30ED8F5}">
      <dgm:prSet/>
      <dgm:spPr>
        <a:solidFill>
          <a:srgbClr val="7030A0"/>
        </a:solidFill>
        <a:ln>
          <a:solidFill>
            <a:srgbClr val="FFC000"/>
          </a:solidFill>
        </a:ln>
      </dgm:spPr>
      <dgm:t>
        <a:bodyPr/>
        <a:lstStyle/>
        <a:p>
          <a:r>
            <a:rPr lang="en-US" b="1" dirty="0">
              <a:solidFill>
                <a:schemeClr val="bg1"/>
              </a:solidFill>
            </a:rPr>
            <a:t>Residential Treatment Programs</a:t>
          </a:r>
        </a:p>
      </dgm:t>
    </dgm:pt>
    <dgm:pt modelId="{4D0F5E73-8908-4A33-9A49-480ECE8C1CBC}" type="parTrans" cxnId="{234AA8D9-73C0-4212-BE56-97ED577BEE1D}">
      <dgm:prSet/>
      <dgm:spPr/>
      <dgm:t>
        <a:bodyPr/>
        <a:lstStyle/>
        <a:p>
          <a:endParaRPr lang="en-US" b="1">
            <a:solidFill>
              <a:schemeClr val="bg1"/>
            </a:solidFill>
          </a:endParaRPr>
        </a:p>
      </dgm:t>
    </dgm:pt>
    <dgm:pt modelId="{79D25784-5226-4D71-B9BA-6535DD419653}" type="sibTrans" cxnId="{234AA8D9-73C0-4212-BE56-97ED577BEE1D}">
      <dgm:prSet/>
      <dgm:spPr/>
      <dgm:t>
        <a:bodyPr/>
        <a:lstStyle/>
        <a:p>
          <a:endParaRPr lang="en-US" b="1">
            <a:solidFill>
              <a:schemeClr val="bg1"/>
            </a:solidFill>
          </a:endParaRPr>
        </a:p>
      </dgm:t>
    </dgm:pt>
    <dgm:pt modelId="{0F84E91B-95AB-406B-99AF-6FAD189352E8}">
      <dgm:prSet/>
      <dgm:spPr>
        <a:solidFill>
          <a:srgbClr val="7030A0"/>
        </a:solidFill>
        <a:ln>
          <a:solidFill>
            <a:srgbClr val="FFC000"/>
          </a:solidFill>
        </a:ln>
      </dgm:spPr>
      <dgm:t>
        <a:bodyPr/>
        <a:lstStyle/>
        <a:p>
          <a:r>
            <a:rPr lang="en-US" b="1">
              <a:solidFill>
                <a:schemeClr val="bg1"/>
              </a:solidFill>
            </a:rPr>
            <a:t>Care Coordination </a:t>
          </a:r>
        </a:p>
      </dgm:t>
    </dgm:pt>
    <dgm:pt modelId="{095D3243-BF47-4418-8E5F-8D1AEB995AE1}" type="parTrans" cxnId="{CD1D086A-FD8C-4E12-8CCF-C782F4609DF7}">
      <dgm:prSet/>
      <dgm:spPr/>
      <dgm:t>
        <a:bodyPr/>
        <a:lstStyle/>
        <a:p>
          <a:endParaRPr lang="en-US" b="1">
            <a:solidFill>
              <a:schemeClr val="bg1"/>
            </a:solidFill>
          </a:endParaRPr>
        </a:p>
      </dgm:t>
    </dgm:pt>
    <dgm:pt modelId="{40314607-8B42-4F10-A107-BB133AED48F4}" type="sibTrans" cxnId="{CD1D086A-FD8C-4E12-8CCF-C782F4609DF7}">
      <dgm:prSet/>
      <dgm:spPr/>
      <dgm:t>
        <a:bodyPr/>
        <a:lstStyle/>
        <a:p>
          <a:endParaRPr lang="en-US" b="1">
            <a:solidFill>
              <a:schemeClr val="bg1"/>
            </a:solidFill>
          </a:endParaRPr>
        </a:p>
      </dgm:t>
    </dgm:pt>
    <dgm:pt modelId="{1493D02E-2D7B-4675-9390-5FC7144F8514}">
      <dgm:prSet/>
      <dgm:spPr>
        <a:solidFill>
          <a:srgbClr val="7030A0"/>
        </a:solidFill>
        <a:ln>
          <a:solidFill>
            <a:srgbClr val="FFC000"/>
          </a:solidFill>
        </a:ln>
      </dgm:spPr>
      <dgm:t>
        <a:bodyPr/>
        <a:lstStyle/>
        <a:p>
          <a:r>
            <a:rPr lang="en-US" b="1">
              <a:solidFill>
                <a:schemeClr val="bg1"/>
              </a:solidFill>
            </a:rPr>
            <a:t>Community Treatment Programs</a:t>
          </a:r>
        </a:p>
      </dgm:t>
    </dgm:pt>
    <dgm:pt modelId="{E64ECBF9-0E9C-4493-BB9A-C2A5C271726A}" type="parTrans" cxnId="{622048DE-23AA-479E-A896-31822D2F8CBC}">
      <dgm:prSet/>
      <dgm:spPr/>
      <dgm:t>
        <a:bodyPr/>
        <a:lstStyle/>
        <a:p>
          <a:endParaRPr lang="en-US" b="1">
            <a:solidFill>
              <a:schemeClr val="bg1"/>
            </a:solidFill>
          </a:endParaRPr>
        </a:p>
      </dgm:t>
    </dgm:pt>
    <dgm:pt modelId="{5B41F286-D6F5-453B-A4E7-47384ABFDC1E}" type="sibTrans" cxnId="{622048DE-23AA-479E-A896-31822D2F8CBC}">
      <dgm:prSet/>
      <dgm:spPr/>
      <dgm:t>
        <a:bodyPr/>
        <a:lstStyle/>
        <a:p>
          <a:endParaRPr lang="en-US" b="1">
            <a:solidFill>
              <a:schemeClr val="bg1"/>
            </a:solidFill>
          </a:endParaRPr>
        </a:p>
      </dgm:t>
    </dgm:pt>
    <dgm:pt modelId="{B2BD914E-D8D4-464C-B704-EC1F0F022799}">
      <dgm:prSet/>
      <dgm:spPr>
        <a:solidFill>
          <a:srgbClr val="7030A0"/>
        </a:solidFill>
        <a:ln>
          <a:solidFill>
            <a:srgbClr val="FFC000"/>
          </a:solidFill>
        </a:ln>
      </dgm:spPr>
      <dgm:t>
        <a:bodyPr/>
        <a:lstStyle/>
        <a:p>
          <a:r>
            <a:rPr lang="en-US" b="1">
              <a:solidFill>
                <a:schemeClr val="bg1"/>
              </a:solidFill>
            </a:rPr>
            <a:t>Home and Community Based Services (HCBS) </a:t>
          </a:r>
        </a:p>
      </dgm:t>
    </dgm:pt>
    <dgm:pt modelId="{0411109A-1379-4EB2-BFAF-EF4E4FCEB8AD}" type="parTrans" cxnId="{26CABE3D-767F-41B3-A9BA-5993E5DB5540}">
      <dgm:prSet/>
      <dgm:spPr/>
      <dgm:t>
        <a:bodyPr/>
        <a:lstStyle/>
        <a:p>
          <a:endParaRPr lang="en-US" b="1">
            <a:solidFill>
              <a:schemeClr val="bg1"/>
            </a:solidFill>
          </a:endParaRPr>
        </a:p>
      </dgm:t>
    </dgm:pt>
    <dgm:pt modelId="{99D9DB5B-820F-4E80-A35E-CED7BBBE8AF6}" type="sibTrans" cxnId="{26CABE3D-767F-41B3-A9BA-5993E5DB5540}">
      <dgm:prSet/>
      <dgm:spPr/>
      <dgm:t>
        <a:bodyPr/>
        <a:lstStyle/>
        <a:p>
          <a:endParaRPr lang="en-US" b="1">
            <a:solidFill>
              <a:schemeClr val="bg1"/>
            </a:solidFill>
          </a:endParaRPr>
        </a:p>
      </dgm:t>
    </dgm:pt>
    <dgm:pt modelId="{27DF10E0-9E62-4251-853B-7612935EE273}">
      <dgm:prSet/>
      <dgm:spPr>
        <a:solidFill>
          <a:srgbClr val="7030A0"/>
        </a:solidFill>
        <a:ln>
          <a:solidFill>
            <a:srgbClr val="FFC000"/>
          </a:solidFill>
        </a:ln>
      </dgm:spPr>
      <dgm:t>
        <a:bodyPr/>
        <a:lstStyle/>
        <a:p>
          <a:r>
            <a:rPr lang="en-US" b="1" dirty="0">
              <a:solidFill>
                <a:schemeClr val="bg1"/>
              </a:solidFill>
            </a:rPr>
            <a:t>Residential Substance Use Disorder Treatment </a:t>
          </a:r>
        </a:p>
      </dgm:t>
    </dgm:pt>
    <dgm:pt modelId="{66F01F1F-6579-4B37-8E34-CC045CC4364F}" type="parTrans" cxnId="{C7B1D751-8B8E-4958-8D04-846397101D44}">
      <dgm:prSet/>
      <dgm:spPr/>
      <dgm:t>
        <a:bodyPr/>
        <a:lstStyle/>
        <a:p>
          <a:endParaRPr lang="en-US" b="1">
            <a:solidFill>
              <a:schemeClr val="bg1"/>
            </a:solidFill>
          </a:endParaRPr>
        </a:p>
      </dgm:t>
    </dgm:pt>
    <dgm:pt modelId="{23CEF4C6-5B6F-4242-92BD-3D41358A5A22}" type="sibTrans" cxnId="{C7B1D751-8B8E-4958-8D04-846397101D44}">
      <dgm:prSet/>
      <dgm:spPr/>
      <dgm:t>
        <a:bodyPr/>
        <a:lstStyle/>
        <a:p>
          <a:endParaRPr lang="en-US" b="1">
            <a:solidFill>
              <a:schemeClr val="bg1"/>
            </a:solidFill>
          </a:endParaRPr>
        </a:p>
      </dgm:t>
    </dgm:pt>
    <dgm:pt modelId="{5BA1DE24-37BE-4EF0-9ED4-2B94134247C3}">
      <dgm:prSet/>
      <dgm:spPr>
        <a:solidFill>
          <a:srgbClr val="7030A0"/>
        </a:solidFill>
        <a:ln>
          <a:solidFill>
            <a:srgbClr val="FFC000"/>
          </a:solidFill>
        </a:ln>
      </dgm:spPr>
      <dgm:t>
        <a:bodyPr/>
        <a:lstStyle/>
        <a:p>
          <a:r>
            <a:rPr lang="en-US" b="1">
              <a:solidFill>
                <a:schemeClr val="bg1"/>
              </a:solidFill>
            </a:rPr>
            <a:t>HIV Support Services </a:t>
          </a:r>
        </a:p>
      </dgm:t>
    </dgm:pt>
    <dgm:pt modelId="{240D522D-02F3-4DB0-AAB4-9FC7A5E986A6}" type="parTrans" cxnId="{593F6EC9-0941-4508-9998-B48581D1D02E}">
      <dgm:prSet/>
      <dgm:spPr/>
      <dgm:t>
        <a:bodyPr/>
        <a:lstStyle/>
        <a:p>
          <a:endParaRPr lang="en-US" b="1">
            <a:solidFill>
              <a:schemeClr val="bg1"/>
            </a:solidFill>
          </a:endParaRPr>
        </a:p>
      </dgm:t>
    </dgm:pt>
    <dgm:pt modelId="{FF59342D-78EF-4859-BECB-DCEA8557A008}" type="sibTrans" cxnId="{593F6EC9-0941-4508-9998-B48581D1D02E}">
      <dgm:prSet/>
      <dgm:spPr/>
      <dgm:t>
        <a:bodyPr/>
        <a:lstStyle/>
        <a:p>
          <a:endParaRPr lang="en-US" b="1">
            <a:solidFill>
              <a:schemeClr val="bg1"/>
            </a:solidFill>
          </a:endParaRPr>
        </a:p>
      </dgm:t>
    </dgm:pt>
    <dgm:pt modelId="{95F35C87-A48E-4BEA-A9A2-925ECDC75F1B}">
      <dgm:prSet/>
      <dgm:spPr>
        <a:solidFill>
          <a:srgbClr val="7030A0"/>
        </a:solidFill>
        <a:ln>
          <a:solidFill>
            <a:srgbClr val="FFC000"/>
          </a:solidFill>
        </a:ln>
      </dgm:spPr>
      <dgm:t>
        <a:bodyPr/>
        <a:lstStyle/>
        <a:p>
          <a:r>
            <a:rPr lang="en-US" b="1">
              <a:solidFill>
                <a:schemeClr val="bg1"/>
              </a:solidFill>
            </a:rPr>
            <a:t>Recovery Services </a:t>
          </a:r>
        </a:p>
      </dgm:t>
    </dgm:pt>
    <dgm:pt modelId="{D4E20A55-2CDF-4078-B745-3DD7F80D4402}" type="parTrans" cxnId="{DFFE1229-76F0-4082-8964-683EFC744B54}">
      <dgm:prSet/>
      <dgm:spPr/>
      <dgm:t>
        <a:bodyPr/>
        <a:lstStyle/>
        <a:p>
          <a:endParaRPr lang="en-US" b="1">
            <a:solidFill>
              <a:schemeClr val="bg1"/>
            </a:solidFill>
          </a:endParaRPr>
        </a:p>
      </dgm:t>
    </dgm:pt>
    <dgm:pt modelId="{9F4CBBB6-6333-4B17-9FFE-036FA9979F4B}" type="sibTrans" cxnId="{DFFE1229-76F0-4082-8964-683EFC744B54}">
      <dgm:prSet/>
      <dgm:spPr/>
      <dgm:t>
        <a:bodyPr/>
        <a:lstStyle/>
        <a:p>
          <a:endParaRPr lang="en-US" b="1">
            <a:solidFill>
              <a:schemeClr val="bg1"/>
            </a:solidFill>
          </a:endParaRPr>
        </a:p>
      </dgm:t>
    </dgm:pt>
    <dgm:pt modelId="{5F130E96-4E1B-4D55-92D2-A643FA763F9A}">
      <dgm:prSet/>
      <dgm:spPr>
        <a:solidFill>
          <a:srgbClr val="7030A0"/>
        </a:solidFill>
        <a:ln>
          <a:solidFill>
            <a:srgbClr val="FFC000"/>
          </a:solidFill>
        </a:ln>
      </dgm:spPr>
      <dgm:t>
        <a:bodyPr/>
        <a:lstStyle/>
        <a:p>
          <a:r>
            <a:rPr lang="en-US" b="1">
              <a:solidFill>
                <a:schemeClr val="bg1"/>
              </a:solidFill>
            </a:rPr>
            <a:t>Peer Services </a:t>
          </a:r>
        </a:p>
      </dgm:t>
    </dgm:pt>
    <dgm:pt modelId="{10D58C01-C466-4D8B-8FEC-16FDE18C4E90}" type="parTrans" cxnId="{C87B2428-089D-4C76-BFFA-3B0FADA16DAF}">
      <dgm:prSet/>
      <dgm:spPr/>
      <dgm:t>
        <a:bodyPr/>
        <a:lstStyle/>
        <a:p>
          <a:endParaRPr lang="en-US" b="1">
            <a:solidFill>
              <a:schemeClr val="bg1"/>
            </a:solidFill>
          </a:endParaRPr>
        </a:p>
      </dgm:t>
    </dgm:pt>
    <dgm:pt modelId="{B62BAE1D-DE2F-4386-A192-93F240781808}" type="sibTrans" cxnId="{C87B2428-089D-4C76-BFFA-3B0FADA16DAF}">
      <dgm:prSet/>
      <dgm:spPr/>
      <dgm:t>
        <a:bodyPr/>
        <a:lstStyle/>
        <a:p>
          <a:endParaRPr lang="en-US" b="1">
            <a:solidFill>
              <a:schemeClr val="bg1"/>
            </a:solidFill>
          </a:endParaRPr>
        </a:p>
      </dgm:t>
    </dgm:pt>
    <dgm:pt modelId="{E1BB8093-10B0-452D-8E5B-D3CE1C86D064}">
      <dgm:prSet/>
      <dgm:spPr>
        <a:solidFill>
          <a:srgbClr val="7030A0"/>
        </a:solidFill>
        <a:ln>
          <a:solidFill>
            <a:srgbClr val="FFC000"/>
          </a:solidFill>
        </a:ln>
      </dgm:spPr>
      <dgm:t>
        <a:bodyPr/>
        <a:lstStyle/>
        <a:p>
          <a:r>
            <a:rPr lang="en-US" b="1" dirty="0">
              <a:solidFill>
                <a:schemeClr val="bg1"/>
              </a:solidFill>
            </a:rPr>
            <a:t>Clubhouse &amp; Transitional Employment Program </a:t>
          </a:r>
        </a:p>
      </dgm:t>
    </dgm:pt>
    <dgm:pt modelId="{A9FED7E9-6AA9-446E-A1BF-674F3D097C69}" type="parTrans" cxnId="{22EE6BD8-CAAA-4A58-8585-7F2091133FE0}">
      <dgm:prSet/>
      <dgm:spPr/>
      <dgm:t>
        <a:bodyPr/>
        <a:lstStyle/>
        <a:p>
          <a:endParaRPr lang="en-US" b="1">
            <a:solidFill>
              <a:schemeClr val="bg1"/>
            </a:solidFill>
          </a:endParaRPr>
        </a:p>
      </dgm:t>
    </dgm:pt>
    <dgm:pt modelId="{2C4F60FE-7B6D-4262-A834-18870BEE0435}" type="sibTrans" cxnId="{22EE6BD8-CAAA-4A58-8585-7F2091133FE0}">
      <dgm:prSet/>
      <dgm:spPr/>
      <dgm:t>
        <a:bodyPr/>
        <a:lstStyle/>
        <a:p>
          <a:endParaRPr lang="en-US" b="1">
            <a:solidFill>
              <a:schemeClr val="bg1"/>
            </a:solidFill>
          </a:endParaRPr>
        </a:p>
      </dgm:t>
    </dgm:pt>
    <dgm:pt modelId="{AD6C9F5D-42D0-465B-8256-0CE8A4CA793E}">
      <dgm:prSet/>
      <dgm:spPr>
        <a:solidFill>
          <a:srgbClr val="7030A0"/>
        </a:solidFill>
        <a:ln>
          <a:solidFill>
            <a:srgbClr val="FFC000"/>
          </a:solidFill>
        </a:ln>
      </dgm:spPr>
      <dgm:t>
        <a:bodyPr/>
        <a:lstStyle/>
        <a:p>
          <a:r>
            <a:rPr lang="en-US" b="1" dirty="0">
              <a:solidFill>
                <a:schemeClr val="bg1"/>
              </a:solidFill>
            </a:rPr>
            <a:t>Supported Employment </a:t>
          </a:r>
        </a:p>
      </dgm:t>
    </dgm:pt>
    <dgm:pt modelId="{0CAD3591-9631-40CD-8DDA-DC824BF5544A}" type="parTrans" cxnId="{C2B015E3-0A8B-4DFC-BA83-030BA642552C}">
      <dgm:prSet/>
      <dgm:spPr/>
      <dgm:t>
        <a:bodyPr/>
        <a:lstStyle/>
        <a:p>
          <a:endParaRPr lang="en-US" b="1">
            <a:solidFill>
              <a:schemeClr val="bg1"/>
            </a:solidFill>
          </a:endParaRPr>
        </a:p>
      </dgm:t>
    </dgm:pt>
    <dgm:pt modelId="{D5CD4A5C-E46B-4300-8243-3D53BFE47CD5}" type="sibTrans" cxnId="{C2B015E3-0A8B-4DFC-BA83-030BA642552C}">
      <dgm:prSet/>
      <dgm:spPr/>
      <dgm:t>
        <a:bodyPr/>
        <a:lstStyle/>
        <a:p>
          <a:endParaRPr lang="en-US" b="1">
            <a:solidFill>
              <a:schemeClr val="bg1"/>
            </a:solidFill>
          </a:endParaRPr>
        </a:p>
      </dgm:t>
    </dgm:pt>
    <dgm:pt modelId="{9CB5E5BE-89A7-496B-A47B-77959F046C7C}">
      <dgm:prSet/>
      <dgm:spPr>
        <a:solidFill>
          <a:srgbClr val="7030A0"/>
        </a:solidFill>
        <a:ln>
          <a:solidFill>
            <a:srgbClr val="FFC000"/>
          </a:solidFill>
        </a:ln>
      </dgm:spPr>
      <dgm:t>
        <a:bodyPr/>
        <a:lstStyle/>
        <a:p>
          <a:r>
            <a:rPr lang="en-US" b="1">
              <a:solidFill>
                <a:schemeClr val="bg1"/>
              </a:solidFill>
            </a:rPr>
            <a:t>Crisis Respite Center </a:t>
          </a:r>
        </a:p>
      </dgm:t>
    </dgm:pt>
    <dgm:pt modelId="{43A7FE7D-FCCD-4B17-8F90-4380E86CF7ED}" type="parTrans" cxnId="{D69AC446-BBFE-4C34-84AA-1BDF76B12929}">
      <dgm:prSet/>
      <dgm:spPr/>
      <dgm:t>
        <a:bodyPr/>
        <a:lstStyle/>
        <a:p>
          <a:endParaRPr lang="en-US" b="1">
            <a:solidFill>
              <a:schemeClr val="bg1"/>
            </a:solidFill>
          </a:endParaRPr>
        </a:p>
      </dgm:t>
    </dgm:pt>
    <dgm:pt modelId="{B2EE97B9-69FC-46B8-8A7F-55082EB06467}" type="sibTrans" cxnId="{D69AC446-BBFE-4C34-84AA-1BDF76B12929}">
      <dgm:prSet/>
      <dgm:spPr/>
      <dgm:t>
        <a:bodyPr/>
        <a:lstStyle/>
        <a:p>
          <a:endParaRPr lang="en-US" b="1">
            <a:solidFill>
              <a:schemeClr val="bg1"/>
            </a:solidFill>
          </a:endParaRPr>
        </a:p>
      </dgm:t>
    </dgm:pt>
    <dgm:pt modelId="{0E4AF90A-6364-47AB-809E-5233C521EF45}">
      <dgm:prSet/>
      <dgm:spPr>
        <a:solidFill>
          <a:srgbClr val="7030A0"/>
        </a:solidFill>
        <a:ln>
          <a:solidFill>
            <a:srgbClr val="FFC000"/>
          </a:solidFill>
        </a:ln>
      </dgm:spPr>
      <dgm:t>
        <a:bodyPr/>
        <a:lstStyle/>
        <a:p>
          <a:r>
            <a:rPr lang="en-US" b="1">
              <a:solidFill>
                <a:schemeClr val="bg1"/>
              </a:solidFill>
            </a:rPr>
            <a:t>Services to People with Criminal Justice Histories: Forensic Re-Entry </a:t>
          </a:r>
        </a:p>
      </dgm:t>
    </dgm:pt>
    <dgm:pt modelId="{920909EE-D48E-41DF-83B2-A8F7D50804BC}" type="parTrans" cxnId="{A003B58B-F7EE-4F66-995E-7A865C7DA659}">
      <dgm:prSet/>
      <dgm:spPr/>
      <dgm:t>
        <a:bodyPr/>
        <a:lstStyle/>
        <a:p>
          <a:endParaRPr lang="en-US" b="1">
            <a:solidFill>
              <a:schemeClr val="bg1"/>
            </a:solidFill>
          </a:endParaRPr>
        </a:p>
      </dgm:t>
    </dgm:pt>
    <dgm:pt modelId="{442F78F2-8678-442F-83EA-31B9E482D963}" type="sibTrans" cxnId="{A003B58B-F7EE-4F66-995E-7A865C7DA659}">
      <dgm:prSet/>
      <dgm:spPr/>
      <dgm:t>
        <a:bodyPr/>
        <a:lstStyle/>
        <a:p>
          <a:endParaRPr lang="en-US" b="1">
            <a:solidFill>
              <a:schemeClr val="bg1"/>
            </a:solidFill>
          </a:endParaRPr>
        </a:p>
      </dgm:t>
    </dgm:pt>
    <dgm:pt modelId="{DDC858D6-555C-462F-A1DC-3345FFE7D147}">
      <dgm:prSet/>
      <dgm:spPr>
        <a:solidFill>
          <a:srgbClr val="7030A0"/>
        </a:solidFill>
        <a:ln>
          <a:solidFill>
            <a:srgbClr val="FFC000"/>
          </a:solidFill>
        </a:ln>
      </dgm:spPr>
      <dgm:t>
        <a:bodyPr/>
        <a:lstStyle/>
        <a:p>
          <a:r>
            <a:rPr lang="en-US" b="1" dirty="0">
              <a:solidFill>
                <a:schemeClr val="bg1"/>
              </a:solidFill>
            </a:rPr>
            <a:t>Services to People with Criminal Justice Histories: Forensic Enhancement Services </a:t>
          </a:r>
        </a:p>
      </dgm:t>
    </dgm:pt>
    <dgm:pt modelId="{530AB476-556D-4083-AC37-6678B8918BE6}" type="parTrans" cxnId="{E0BCF03D-AB42-489E-BCAF-03793AEF7CEA}">
      <dgm:prSet/>
      <dgm:spPr/>
      <dgm:t>
        <a:bodyPr/>
        <a:lstStyle/>
        <a:p>
          <a:endParaRPr lang="en-US" b="1">
            <a:solidFill>
              <a:schemeClr val="bg1"/>
            </a:solidFill>
          </a:endParaRPr>
        </a:p>
      </dgm:t>
    </dgm:pt>
    <dgm:pt modelId="{D62C5B75-BE24-4145-92C9-936442AAF1CE}" type="sibTrans" cxnId="{E0BCF03D-AB42-489E-BCAF-03793AEF7CEA}">
      <dgm:prSet/>
      <dgm:spPr/>
      <dgm:t>
        <a:bodyPr/>
        <a:lstStyle/>
        <a:p>
          <a:endParaRPr lang="en-US" b="1">
            <a:solidFill>
              <a:schemeClr val="bg1"/>
            </a:solidFill>
          </a:endParaRPr>
        </a:p>
      </dgm:t>
    </dgm:pt>
    <dgm:pt modelId="{1F585511-5428-464D-89F6-99143A9CE106}" type="pres">
      <dgm:prSet presAssocID="{D642DBC9-8B52-4F31-BECA-F4C0EB9B3C64}" presName="diagram" presStyleCnt="0">
        <dgm:presLayoutVars>
          <dgm:dir/>
          <dgm:resizeHandles val="exact"/>
        </dgm:presLayoutVars>
      </dgm:prSet>
      <dgm:spPr/>
    </dgm:pt>
    <dgm:pt modelId="{E499A9EE-0B6E-6D44-9C7E-579AD76E94B4}" type="pres">
      <dgm:prSet presAssocID="{9FEE12D5-7810-4DFE-8E11-E88B973C6049}" presName="node" presStyleLbl="node1" presStyleIdx="0" presStyleCnt="14">
        <dgm:presLayoutVars>
          <dgm:bulletEnabled val="1"/>
        </dgm:presLayoutVars>
      </dgm:prSet>
      <dgm:spPr/>
    </dgm:pt>
    <dgm:pt modelId="{850F6C58-0F33-A249-8FBA-D04D0B715087}" type="pres">
      <dgm:prSet presAssocID="{442B799B-B83D-4DE0-8D94-672806687A4B}" presName="sibTrans" presStyleCnt="0"/>
      <dgm:spPr/>
    </dgm:pt>
    <dgm:pt modelId="{365CD3BA-2A72-CD4D-9D32-6672C3D7930E}" type="pres">
      <dgm:prSet presAssocID="{17F0F27B-835A-4453-8DDB-C36CD30ED8F5}" presName="node" presStyleLbl="node1" presStyleIdx="1" presStyleCnt="14">
        <dgm:presLayoutVars>
          <dgm:bulletEnabled val="1"/>
        </dgm:presLayoutVars>
      </dgm:prSet>
      <dgm:spPr/>
    </dgm:pt>
    <dgm:pt modelId="{70A1FDB6-2540-E144-93FE-42FAD65EC0FB}" type="pres">
      <dgm:prSet presAssocID="{79D25784-5226-4D71-B9BA-6535DD419653}" presName="sibTrans" presStyleCnt="0"/>
      <dgm:spPr/>
    </dgm:pt>
    <dgm:pt modelId="{4C84AFB3-FF3D-984A-BD35-5EB3EE568F95}" type="pres">
      <dgm:prSet presAssocID="{0F84E91B-95AB-406B-99AF-6FAD189352E8}" presName="node" presStyleLbl="node1" presStyleIdx="2" presStyleCnt="14">
        <dgm:presLayoutVars>
          <dgm:bulletEnabled val="1"/>
        </dgm:presLayoutVars>
      </dgm:prSet>
      <dgm:spPr/>
    </dgm:pt>
    <dgm:pt modelId="{CA47DFC5-770F-5647-A808-45878C0204BB}" type="pres">
      <dgm:prSet presAssocID="{40314607-8B42-4F10-A107-BB133AED48F4}" presName="sibTrans" presStyleCnt="0"/>
      <dgm:spPr/>
    </dgm:pt>
    <dgm:pt modelId="{E2C7BA85-6FEF-694F-9A50-72EDD34F4ADE}" type="pres">
      <dgm:prSet presAssocID="{1493D02E-2D7B-4675-9390-5FC7144F8514}" presName="node" presStyleLbl="node1" presStyleIdx="3" presStyleCnt="14">
        <dgm:presLayoutVars>
          <dgm:bulletEnabled val="1"/>
        </dgm:presLayoutVars>
      </dgm:prSet>
      <dgm:spPr/>
    </dgm:pt>
    <dgm:pt modelId="{5C145552-A2E9-8A4D-A8AB-BF008A9A9AFA}" type="pres">
      <dgm:prSet presAssocID="{5B41F286-D6F5-453B-A4E7-47384ABFDC1E}" presName="sibTrans" presStyleCnt="0"/>
      <dgm:spPr/>
    </dgm:pt>
    <dgm:pt modelId="{C2AA9E5F-2E28-8142-BE01-5A8DBB62FFBC}" type="pres">
      <dgm:prSet presAssocID="{B2BD914E-D8D4-464C-B704-EC1F0F022799}" presName="node" presStyleLbl="node1" presStyleIdx="4" presStyleCnt="14">
        <dgm:presLayoutVars>
          <dgm:bulletEnabled val="1"/>
        </dgm:presLayoutVars>
      </dgm:prSet>
      <dgm:spPr/>
    </dgm:pt>
    <dgm:pt modelId="{40A0A01C-7FD2-0748-BD33-C0A5E61DDDC1}" type="pres">
      <dgm:prSet presAssocID="{99D9DB5B-820F-4E80-A35E-CED7BBBE8AF6}" presName="sibTrans" presStyleCnt="0"/>
      <dgm:spPr/>
    </dgm:pt>
    <dgm:pt modelId="{1FADC614-F6CB-3E49-847E-170BBE44663D}" type="pres">
      <dgm:prSet presAssocID="{27DF10E0-9E62-4251-853B-7612935EE273}" presName="node" presStyleLbl="node1" presStyleIdx="5" presStyleCnt="14">
        <dgm:presLayoutVars>
          <dgm:bulletEnabled val="1"/>
        </dgm:presLayoutVars>
      </dgm:prSet>
      <dgm:spPr/>
    </dgm:pt>
    <dgm:pt modelId="{7D35DA9D-2C15-0F4D-9C81-45BE4A6ABB3D}" type="pres">
      <dgm:prSet presAssocID="{23CEF4C6-5B6F-4242-92BD-3D41358A5A22}" presName="sibTrans" presStyleCnt="0"/>
      <dgm:spPr/>
    </dgm:pt>
    <dgm:pt modelId="{110CDC44-DDF5-BF42-A9F2-321844F57F6A}" type="pres">
      <dgm:prSet presAssocID="{5BA1DE24-37BE-4EF0-9ED4-2B94134247C3}" presName="node" presStyleLbl="node1" presStyleIdx="6" presStyleCnt="14">
        <dgm:presLayoutVars>
          <dgm:bulletEnabled val="1"/>
        </dgm:presLayoutVars>
      </dgm:prSet>
      <dgm:spPr/>
    </dgm:pt>
    <dgm:pt modelId="{871FD8E3-D9B1-664C-9232-ADE9B91DC3FC}" type="pres">
      <dgm:prSet presAssocID="{FF59342D-78EF-4859-BECB-DCEA8557A008}" presName="sibTrans" presStyleCnt="0"/>
      <dgm:spPr/>
    </dgm:pt>
    <dgm:pt modelId="{054157AA-0B77-9143-8CBF-A0D237AFCDDC}" type="pres">
      <dgm:prSet presAssocID="{95F35C87-A48E-4BEA-A9A2-925ECDC75F1B}" presName="node" presStyleLbl="node1" presStyleIdx="7" presStyleCnt="14">
        <dgm:presLayoutVars>
          <dgm:bulletEnabled val="1"/>
        </dgm:presLayoutVars>
      </dgm:prSet>
      <dgm:spPr/>
    </dgm:pt>
    <dgm:pt modelId="{05D9625F-C22B-F440-8E0A-0A7759471937}" type="pres">
      <dgm:prSet presAssocID="{9F4CBBB6-6333-4B17-9FFE-036FA9979F4B}" presName="sibTrans" presStyleCnt="0"/>
      <dgm:spPr/>
    </dgm:pt>
    <dgm:pt modelId="{EC926745-3ACE-934F-8007-CF9E7DD75AC2}" type="pres">
      <dgm:prSet presAssocID="{5F130E96-4E1B-4D55-92D2-A643FA763F9A}" presName="node" presStyleLbl="node1" presStyleIdx="8" presStyleCnt="14">
        <dgm:presLayoutVars>
          <dgm:bulletEnabled val="1"/>
        </dgm:presLayoutVars>
      </dgm:prSet>
      <dgm:spPr/>
    </dgm:pt>
    <dgm:pt modelId="{8392EBF0-9CB5-5C42-B483-7E69B65B0102}" type="pres">
      <dgm:prSet presAssocID="{B62BAE1D-DE2F-4386-A192-93F240781808}" presName="sibTrans" presStyleCnt="0"/>
      <dgm:spPr/>
    </dgm:pt>
    <dgm:pt modelId="{0229E685-92B3-7441-82F1-3DEA53D32366}" type="pres">
      <dgm:prSet presAssocID="{E1BB8093-10B0-452D-8E5B-D3CE1C86D064}" presName="node" presStyleLbl="node1" presStyleIdx="9" presStyleCnt="14">
        <dgm:presLayoutVars>
          <dgm:bulletEnabled val="1"/>
        </dgm:presLayoutVars>
      </dgm:prSet>
      <dgm:spPr/>
    </dgm:pt>
    <dgm:pt modelId="{CE746D91-42A3-8549-9832-D31ABB55E3AB}" type="pres">
      <dgm:prSet presAssocID="{2C4F60FE-7B6D-4262-A834-18870BEE0435}" presName="sibTrans" presStyleCnt="0"/>
      <dgm:spPr/>
    </dgm:pt>
    <dgm:pt modelId="{1B534811-778D-EE4E-93AC-5029947B55A8}" type="pres">
      <dgm:prSet presAssocID="{AD6C9F5D-42D0-465B-8256-0CE8A4CA793E}" presName="node" presStyleLbl="node1" presStyleIdx="10" presStyleCnt="14">
        <dgm:presLayoutVars>
          <dgm:bulletEnabled val="1"/>
        </dgm:presLayoutVars>
      </dgm:prSet>
      <dgm:spPr/>
    </dgm:pt>
    <dgm:pt modelId="{B2C55DB5-1CC1-8049-9575-42B28741873C}" type="pres">
      <dgm:prSet presAssocID="{D5CD4A5C-E46B-4300-8243-3D53BFE47CD5}" presName="sibTrans" presStyleCnt="0"/>
      <dgm:spPr/>
    </dgm:pt>
    <dgm:pt modelId="{F4A27878-A2BD-3A41-BF5A-ECEE0D149DB4}" type="pres">
      <dgm:prSet presAssocID="{9CB5E5BE-89A7-496B-A47B-77959F046C7C}" presName="node" presStyleLbl="node1" presStyleIdx="11" presStyleCnt="14">
        <dgm:presLayoutVars>
          <dgm:bulletEnabled val="1"/>
        </dgm:presLayoutVars>
      </dgm:prSet>
      <dgm:spPr/>
    </dgm:pt>
    <dgm:pt modelId="{7EFEF92E-422D-FF40-9322-7CB9CE4C3332}" type="pres">
      <dgm:prSet presAssocID="{B2EE97B9-69FC-46B8-8A7F-55082EB06467}" presName="sibTrans" presStyleCnt="0"/>
      <dgm:spPr/>
    </dgm:pt>
    <dgm:pt modelId="{B6937163-7DE5-624C-A383-82B05460189C}" type="pres">
      <dgm:prSet presAssocID="{0E4AF90A-6364-47AB-809E-5233C521EF45}" presName="node" presStyleLbl="node1" presStyleIdx="12" presStyleCnt="14">
        <dgm:presLayoutVars>
          <dgm:bulletEnabled val="1"/>
        </dgm:presLayoutVars>
      </dgm:prSet>
      <dgm:spPr/>
    </dgm:pt>
    <dgm:pt modelId="{D78F4477-2AE2-F240-8D2B-21425090000D}" type="pres">
      <dgm:prSet presAssocID="{442F78F2-8678-442F-83EA-31B9E482D963}" presName="sibTrans" presStyleCnt="0"/>
      <dgm:spPr/>
    </dgm:pt>
    <dgm:pt modelId="{5A85CB35-6C72-9549-A631-E5CC9FE224DB}" type="pres">
      <dgm:prSet presAssocID="{DDC858D6-555C-462F-A1DC-3345FFE7D147}" presName="node" presStyleLbl="node1" presStyleIdx="13" presStyleCnt="14">
        <dgm:presLayoutVars>
          <dgm:bulletEnabled val="1"/>
        </dgm:presLayoutVars>
      </dgm:prSet>
      <dgm:spPr/>
    </dgm:pt>
  </dgm:ptLst>
  <dgm:cxnLst>
    <dgm:cxn modelId="{C33C7905-F4A1-DD4A-BCCC-B55898D59DB6}" type="presOf" srcId="{95F35C87-A48E-4BEA-A9A2-925ECDC75F1B}" destId="{054157AA-0B77-9143-8CBF-A0D237AFCDDC}" srcOrd="0" destOrd="0" presId="urn:microsoft.com/office/officeart/2005/8/layout/default"/>
    <dgm:cxn modelId="{FB0C261D-0BAB-492D-B617-53073342877A}" srcId="{D642DBC9-8B52-4F31-BECA-F4C0EB9B3C64}" destId="{9FEE12D5-7810-4DFE-8E11-E88B973C6049}" srcOrd="0" destOrd="0" parTransId="{8318C128-8BCA-4CE9-BE8D-EFB6D14D1FC4}" sibTransId="{442B799B-B83D-4DE0-8D94-672806687A4B}"/>
    <dgm:cxn modelId="{C87B2428-089D-4C76-BFFA-3B0FADA16DAF}" srcId="{D642DBC9-8B52-4F31-BECA-F4C0EB9B3C64}" destId="{5F130E96-4E1B-4D55-92D2-A643FA763F9A}" srcOrd="8" destOrd="0" parTransId="{10D58C01-C466-4D8B-8FEC-16FDE18C4E90}" sibTransId="{B62BAE1D-DE2F-4386-A192-93F240781808}"/>
    <dgm:cxn modelId="{DFFE1229-76F0-4082-8964-683EFC744B54}" srcId="{D642DBC9-8B52-4F31-BECA-F4C0EB9B3C64}" destId="{95F35C87-A48E-4BEA-A9A2-925ECDC75F1B}" srcOrd="7" destOrd="0" parTransId="{D4E20A55-2CDF-4078-B745-3DD7F80D4402}" sibTransId="{9F4CBBB6-6333-4B17-9FFE-036FA9979F4B}"/>
    <dgm:cxn modelId="{26CABE3D-767F-41B3-A9BA-5993E5DB5540}" srcId="{D642DBC9-8B52-4F31-BECA-F4C0EB9B3C64}" destId="{B2BD914E-D8D4-464C-B704-EC1F0F022799}" srcOrd="4" destOrd="0" parTransId="{0411109A-1379-4EB2-BFAF-EF4E4FCEB8AD}" sibTransId="{99D9DB5B-820F-4E80-A35E-CED7BBBE8AF6}"/>
    <dgm:cxn modelId="{E0BCF03D-AB42-489E-BCAF-03793AEF7CEA}" srcId="{D642DBC9-8B52-4F31-BECA-F4C0EB9B3C64}" destId="{DDC858D6-555C-462F-A1DC-3345FFE7D147}" srcOrd="13" destOrd="0" parTransId="{530AB476-556D-4083-AC37-6678B8918BE6}" sibTransId="{D62C5B75-BE24-4145-92C9-936442AAF1CE}"/>
    <dgm:cxn modelId="{D69AC446-BBFE-4C34-84AA-1BDF76B12929}" srcId="{D642DBC9-8B52-4F31-BECA-F4C0EB9B3C64}" destId="{9CB5E5BE-89A7-496B-A47B-77959F046C7C}" srcOrd="11" destOrd="0" parTransId="{43A7FE7D-FCCD-4B17-8F90-4380E86CF7ED}" sibTransId="{B2EE97B9-69FC-46B8-8A7F-55082EB06467}"/>
    <dgm:cxn modelId="{E12DD446-599F-4E46-8884-E1664F340A50}" type="presOf" srcId="{9FEE12D5-7810-4DFE-8E11-E88B973C6049}" destId="{E499A9EE-0B6E-6D44-9C7E-579AD76E94B4}" srcOrd="0" destOrd="0" presId="urn:microsoft.com/office/officeart/2005/8/layout/default"/>
    <dgm:cxn modelId="{CD1D086A-FD8C-4E12-8CCF-C782F4609DF7}" srcId="{D642DBC9-8B52-4F31-BECA-F4C0EB9B3C64}" destId="{0F84E91B-95AB-406B-99AF-6FAD189352E8}" srcOrd="2" destOrd="0" parTransId="{095D3243-BF47-4418-8E5F-8D1AEB995AE1}" sibTransId="{40314607-8B42-4F10-A107-BB133AED48F4}"/>
    <dgm:cxn modelId="{B2960250-2613-C441-B6A1-36149E47A790}" type="presOf" srcId="{AD6C9F5D-42D0-465B-8256-0CE8A4CA793E}" destId="{1B534811-778D-EE4E-93AC-5029947B55A8}" srcOrd="0" destOrd="0" presId="urn:microsoft.com/office/officeart/2005/8/layout/default"/>
    <dgm:cxn modelId="{C7B1D751-8B8E-4958-8D04-846397101D44}" srcId="{D642DBC9-8B52-4F31-BECA-F4C0EB9B3C64}" destId="{27DF10E0-9E62-4251-853B-7612935EE273}" srcOrd="5" destOrd="0" parTransId="{66F01F1F-6579-4B37-8E34-CC045CC4364F}" sibTransId="{23CEF4C6-5B6F-4242-92BD-3D41358A5A22}"/>
    <dgm:cxn modelId="{18653178-734C-6F4D-B452-0E2ADD113A6D}" type="presOf" srcId="{9CB5E5BE-89A7-496B-A47B-77959F046C7C}" destId="{F4A27878-A2BD-3A41-BF5A-ECEE0D149DB4}" srcOrd="0" destOrd="0" presId="urn:microsoft.com/office/officeart/2005/8/layout/default"/>
    <dgm:cxn modelId="{38014C78-5830-9844-8CDB-2E9C6C2A2580}" type="presOf" srcId="{D642DBC9-8B52-4F31-BECA-F4C0EB9B3C64}" destId="{1F585511-5428-464D-89F6-99143A9CE106}" srcOrd="0" destOrd="0" presId="urn:microsoft.com/office/officeart/2005/8/layout/default"/>
    <dgm:cxn modelId="{11E48C7E-257D-E345-96BE-DC784470E454}" type="presOf" srcId="{0E4AF90A-6364-47AB-809E-5233C521EF45}" destId="{B6937163-7DE5-624C-A383-82B05460189C}" srcOrd="0" destOrd="0" presId="urn:microsoft.com/office/officeart/2005/8/layout/default"/>
    <dgm:cxn modelId="{A003B58B-F7EE-4F66-995E-7A865C7DA659}" srcId="{D642DBC9-8B52-4F31-BECA-F4C0EB9B3C64}" destId="{0E4AF90A-6364-47AB-809E-5233C521EF45}" srcOrd="12" destOrd="0" parTransId="{920909EE-D48E-41DF-83B2-A8F7D50804BC}" sibTransId="{442F78F2-8678-442F-83EA-31B9E482D963}"/>
    <dgm:cxn modelId="{8BDA6294-F83F-D449-9E82-EB2F3D97DAD1}" type="presOf" srcId="{B2BD914E-D8D4-464C-B704-EC1F0F022799}" destId="{C2AA9E5F-2E28-8142-BE01-5A8DBB62FFBC}" srcOrd="0" destOrd="0" presId="urn:microsoft.com/office/officeart/2005/8/layout/default"/>
    <dgm:cxn modelId="{1E82A9B0-9625-414F-927F-FB8E1C4168D5}" type="presOf" srcId="{1493D02E-2D7B-4675-9390-5FC7144F8514}" destId="{E2C7BA85-6FEF-694F-9A50-72EDD34F4ADE}" srcOrd="0" destOrd="0" presId="urn:microsoft.com/office/officeart/2005/8/layout/default"/>
    <dgm:cxn modelId="{F68728B2-B6C1-D749-9A61-5A03337F53EA}" type="presOf" srcId="{27DF10E0-9E62-4251-853B-7612935EE273}" destId="{1FADC614-F6CB-3E49-847E-170BBE44663D}" srcOrd="0" destOrd="0" presId="urn:microsoft.com/office/officeart/2005/8/layout/default"/>
    <dgm:cxn modelId="{EC14D4B5-4337-CA46-B00B-C3039BBF7E33}" type="presOf" srcId="{5F130E96-4E1B-4D55-92D2-A643FA763F9A}" destId="{EC926745-3ACE-934F-8007-CF9E7DD75AC2}" srcOrd="0" destOrd="0" presId="urn:microsoft.com/office/officeart/2005/8/layout/default"/>
    <dgm:cxn modelId="{593F6EC9-0941-4508-9998-B48581D1D02E}" srcId="{D642DBC9-8B52-4F31-BECA-F4C0EB9B3C64}" destId="{5BA1DE24-37BE-4EF0-9ED4-2B94134247C3}" srcOrd="6" destOrd="0" parTransId="{240D522D-02F3-4DB0-AAB4-9FC7A5E986A6}" sibTransId="{FF59342D-78EF-4859-BECB-DCEA8557A008}"/>
    <dgm:cxn modelId="{69DF9ECC-2B18-2A40-B716-D026AFE608A2}" type="presOf" srcId="{0F84E91B-95AB-406B-99AF-6FAD189352E8}" destId="{4C84AFB3-FF3D-984A-BD35-5EB3EE568F95}" srcOrd="0" destOrd="0" presId="urn:microsoft.com/office/officeart/2005/8/layout/default"/>
    <dgm:cxn modelId="{C01910CE-D7A1-FF47-B2AB-83BF82F26F65}" type="presOf" srcId="{DDC858D6-555C-462F-A1DC-3345FFE7D147}" destId="{5A85CB35-6C72-9549-A631-E5CC9FE224DB}" srcOrd="0" destOrd="0" presId="urn:microsoft.com/office/officeart/2005/8/layout/default"/>
    <dgm:cxn modelId="{22EE6BD8-CAAA-4A58-8585-7F2091133FE0}" srcId="{D642DBC9-8B52-4F31-BECA-F4C0EB9B3C64}" destId="{E1BB8093-10B0-452D-8E5B-D3CE1C86D064}" srcOrd="9" destOrd="0" parTransId="{A9FED7E9-6AA9-446E-A1BF-674F3D097C69}" sibTransId="{2C4F60FE-7B6D-4262-A834-18870BEE0435}"/>
    <dgm:cxn modelId="{234AA8D9-73C0-4212-BE56-97ED577BEE1D}" srcId="{D642DBC9-8B52-4F31-BECA-F4C0EB9B3C64}" destId="{17F0F27B-835A-4453-8DDB-C36CD30ED8F5}" srcOrd="1" destOrd="0" parTransId="{4D0F5E73-8908-4A33-9A49-480ECE8C1CBC}" sibTransId="{79D25784-5226-4D71-B9BA-6535DD419653}"/>
    <dgm:cxn modelId="{E8C345DC-E2A6-CD4E-BD7D-4D97749E7146}" type="presOf" srcId="{E1BB8093-10B0-452D-8E5B-D3CE1C86D064}" destId="{0229E685-92B3-7441-82F1-3DEA53D32366}" srcOrd="0" destOrd="0" presId="urn:microsoft.com/office/officeart/2005/8/layout/default"/>
    <dgm:cxn modelId="{622048DE-23AA-479E-A896-31822D2F8CBC}" srcId="{D642DBC9-8B52-4F31-BECA-F4C0EB9B3C64}" destId="{1493D02E-2D7B-4675-9390-5FC7144F8514}" srcOrd="3" destOrd="0" parTransId="{E64ECBF9-0E9C-4493-BB9A-C2A5C271726A}" sibTransId="{5B41F286-D6F5-453B-A4E7-47384ABFDC1E}"/>
    <dgm:cxn modelId="{C2B015E3-0A8B-4DFC-BA83-030BA642552C}" srcId="{D642DBC9-8B52-4F31-BECA-F4C0EB9B3C64}" destId="{AD6C9F5D-42D0-465B-8256-0CE8A4CA793E}" srcOrd="10" destOrd="0" parTransId="{0CAD3591-9631-40CD-8DDA-DC824BF5544A}" sibTransId="{D5CD4A5C-E46B-4300-8243-3D53BFE47CD5}"/>
    <dgm:cxn modelId="{15E0C7EE-6460-6A4B-B275-20D1418ACA16}" type="presOf" srcId="{17F0F27B-835A-4453-8DDB-C36CD30ED8F5}" destId="{365CD3BA-2A72-CD4D-9D32-6672C3D7930E}" srcOrd="0" destOrd="0" presId="urn:microsoft.com/office/officeart/2005/8/layout/default"/>
    <dgm:cxn modelId="{01C9CAFE-3950-1D4B-8B0A-A1A97481FFA1}" type="presOf" srcId="{5BA1DE24-37BE-4EF0-9ED4-2B94134247C3}" destId="{110CDC44-DDF5-BF42-A9F2-321844F57F6A}" srcOrd="0" destOrd="0" presId="urn:microsoft.com/office/officeart/2005/8/layout/default"/>
    <dgm:cxn modelId="{80D2E1AF-CCFA-9E4A-9E37-0555203920F5}" type="presParOf" srcId="{1F585511-5428-464D-89F6-99143A9CE106}" destId="{E499A9EE-0B6E-6D44-9C7E-579AD76E94B4}" srcOrd="0" destOrd="0" presId="urn:microsoft.com/office/officeart/2005/8/layout/default"/>
    <dgm:cxn modelId="{6BB988F1-C0D0-B343-BA88-37EEEA5EDFDC}" type="presParOf" srcId="{1F585511-5428-464D-89F6-99143A9CE106}" destId="{850F6C58-0F33-A249-8FBA-D04D0B715087}" srcOrd="1" destOrd="0" presId="urn:microsoft.com/office/officeart/2005/8/layout/default"/>
    <dgm:cxn modelId="{FB608308-9938-344A-9538-2215CDD49F82}" type="presParOf" srcId="{1F585511-5428-464D-89F6-99143A9CE106}" destId="{365CD3BA-2A72-CD4D-9D32-6672C3D7930E}" srcOrd="2" destOrd="0" presId="urn:microsoft.com/office/officeart/2005/8/layout/default"/>
    <dgm:cxn modelId="{AFC6B2B3-C54E-9C4C-A4F2-68FE2E5EE44C}" type="presParOf" srcId="{1F585511-5428-464D-89F6-99143A9CE106}" destId="{70A1FDB6-2540-E144-93FE-42FAD65EC0FB}" srcOrd="3" destOrd="0" presId="urn:microsoft.com/office/officeart/2005/8/layout/default"/>
    <dgm:cxn modelId="{6369C3D3-DC68-EF4B-A43C-EED867D07A9A}" type="presParOf" srcId="{1F585511-5428-464D-89F6-99143A9CE106}" destId="{4C84AFB3-FF3D-984A-BD35-5EB3EE568F95}" srcOrd="4" destOrd="0" presId="urn:microsoft.com/office/officeart/2005/8/layout/default"/>
    <dgm:cxn modelId="{889A9C75-A5F2-F046-914E-268BBDFBC9EA}" type="presParOf" srcId="{1F585511-5428-464D-89F6-99143A9CE106}" destId="{CA47DFC5-770F-5647-A808-45878C0204BB}" srcOrd="5" destOrd="0" presId="urn:microsoft.com/office/officeart/2005/8/layout/default"/>
    <dgm:cxn modelId="{3F736B4B-24F3-A843-87D1-6DAA47820F4F}" type="presParOf" srcId="{1F585511-5428-464D-89F6-99143A9CE106}" destId="{E2C7BA85-6FEF-694F-9A50-72EDD34F4ADE}" srcOrd="6" destOrd="0" presId="urn:microsoft.com/office/officeart/2005/8/layout/default"/>
    <dgm:cxn modelId="{4ABBBCCE-5ACC-CC4B-BD3E-C0565DABC4D4}" type="presParOf" srcId="{1F585511-5428-464D-89F6-99143A9CE106}" destId="{5C145552-A2E9-8A4D-A8AB-BF008A9A9AFA}" srcOrd="7" destOrd="0" presId="urn:microsoft.com/office/officeart/2005/8/layout/default"/>
    <dgm:cxn modelId="{B381A10C-8667-7040-8334-E52913E4BFE4}" type="presParOf" srcId="{1F585511-5428-464D-89F6-99143A9CE106}" destId="{C2AA9E5F-2E28-8142-BE01-5A8DBB62FFBC}" srcOrd="8" destOrd="0" presId="urn:microsoft.com/office/officeart/2005/8/layout/default"/>
    <dgm:cxn modelId="{AA29B434-005F-C849-B75D-B86BF3160779}" type="presParOf" srcId="{1F585511-5428-464D-89F6-99143A9CE106}" destId="{40A0A01C-7FD2-0748-BD33-C0A5E61DDDC1}" srcOrd="9" destOrd="0" presId="urn:microsoft.com/office/officeart/2005/8/layout/default"/>
    <dgm:cxn modelId="{C1D51782-BE96-8645-975E-01F0AD5175F1}" type="presParOf" srcId="{1F585511-5428-464D-89F6-99143A9CE106}" destId="{1FADC614-F6CB-3E49-847E-170BBE44663D}" srcOrd="10" destOrd="0" presId="urn:microsoft.com/office/officeart/2005/8/layout/default"/>
    <dgm:cxn modelId="{2A71B342-918C-1647-9B1A-09C79370B6FF}" type="presParOf" srcId="{1F585511-5428-464D-89F6-99143A9CE106}" destId="{7D35DA9D-2C15-0F4D-9C81-45BE4A6ABB3D}" srcOrd="11" destOrd="0" presId="urn:microsoft.com/office/officeart/2005/8/layout/default"/>
    <dgm:cxn modelId="{3B26E270-DC66-0F48-B04B-590DA57A2EF8}" type="presParOf" srcId="{1F585511-5428-464D-89F6-99143A9CE106}" destId="{110CDC44-DDF5-BF42-A9F2-321844F57F6A}" srcOrd="12" destOrd="0" presId="urn:microsoft.com/office/officeart/2005/8/layout/default"/>
    <dgm:cxn modelId="{DF2EB955-4CB8-B848-8B67-45C936DBE699}" type="presParOf" srcId="{1F585511-5428-464D-89F6-99143A9CE106}" destId="{871FD8E3-D9B1-664C-9232-ADE9B91DC3FC}" srcOrd="13" destOrd="0" presId="urn:microsoft.com/office/officeart/2005/8/layout/default"/>
    <dgm:cxn modelId="{0DF2EC5C-3E20-AA45-AA4A-70AAECAF0DC8}" type="presParOf" srcId="{1F585511-5428-464D-89F6-99143A9CE106}" destId="{054157AA-0B77-9143-8CBF-A0D237AFCDDC}" srcOrd="14" destOrd="0" presId="urn:microsoft.com/office/officeart/2005/8/layout/default"/>
    <dgm:cxn modelId="{D58EACD9-51F4-D047-96E7-8BC0E40E0740}" type="presParOf" srcId="{1F585511-5428-464D-89F6-99143A9CE106}" destId="{05D9625F-C22B-F440-8E0A-0A7759471937}" srcOrd="15" destOrd="0" presId="urn:microsoft.com/office/officeart/2005/8/layout/default"/>
    <dgm:cxn modelId="{EBC28461-42EE-5F4C-881F-309D45E6A547}" type="presParOf" srcId="{1F585511-5428-464D-89F6-99143A9CE106}" destId="{EC926745-3ACE-934F-8007-CF9E7DD75AC2}" srcOrd="16" destOrd="0" presId="urn:microsoft.com/office/officeart/2005/8/layout/default"/>
    <dgm:cxn modelId="{46C94F91-A9C8-0745-BD4D-80B716248BA4}" type="presParOf" srcId="{1F585511-5428-464D-89F6-99143A9CE106}" destId="{8392EBF0-9CB5-5C42-B483-7E69B65B0102}" srcOrd="17" destOrd="0" presId="urn:microsoft.com/office/officeart/2005/8/layout/default"/>
    <dgm:cxn modelId="{21A8F22B-12BD-A64B-AD3B-A119C595F2B4}" type="presParOf" srcId="{1F585511-5428-464D-89F6-99143A9CE106}" destId="{0229E685-92B3-7441-82F1-3DEA53D32366}" srcOrd="18" destOrd="0" presId="urn:microsoft.com/office/officeart/2005/8/layout/default"/>
    <dgm:cxn modelId="{1EE17ABC-8611-DE4A-81AC-F2BDD58BA4C5}" type="presParOf" srcId="{1F585511-5428-464D-89F6-99143A9CE106}" destId="{CE746D91-42A3-8549-9832-D31ABB55E3AB}" srcOrd="19" destOrd="0" presId="urn:microsoft.com/office/officeart/2005/8/layout/default"/>
    <dgm:cxn modelId="{88D7A6F7-A4D8-864D-9606-8E149DF8000C}" type="presParOf" srcId="{1F585511-5428-464D-89F6-99143A9CE106}" destId="{1B534811-778D-EE4E-93AC-5029947B55A8}" srcOrd="20" destOrd="0" presId="urn:microsoft.com/office/officeart/2005/8/layout/default"/>
    <dgm:cxn modelId="{C0BC538F-EC42-DE4F-B7B3-55061D22F66F}" type="presParOf" srcId="{1F585511-5428-464D-89F6-99143A9CE106}" destId="{B2C55DB5-1CC1-8049-9575-42B28741873C}" srcOrd="21" destOrd="0" presId="urn:microsoft.com/office/officeart/2005/8/layout/default"/>
    <dgm:cxn modelId="{D012E011-F7D8-1C4A-838A-FBE7D48188B6}" type="presParOf" srcId="{1F585511-5428-464D-89F6-99143A9CE106}" destId="{F4A27878-A2BD-3A41-BF5A-ECEE0D149DB4}" srcOrd="22" destOrd="0" presId="urn:microsoft.com/office/officeart/2005/8/layout/default"/>
    <dgm:cxn modelId="{1A8BDD7A-1FB1-634B-A8FF-7CF8605FE44A}" type="presParOf" srcId="{1F585511-5428-464D-89F6-99143A9CE106}" destId="{7EFEF92E-422D-FF40-9322-7CB9CE4C3332}" srcOrd="23" destOrd="0" presId="urn:microsoft.com/office/officeart/2005/8/layout/default"/>
    <dgm:cxn modelId="{24645EB8-AE82-5F46-BB77-44128BB896C5}" type="presParOf" srcId="{1F585511-5428-464D-89F6-99143A9CE106}" destId="{B6937163-7DE5-624C-A383-82B05460189C}" srcOrd="24" destOrd="0" presId="urn:microsoft.com/office/officeart/2005/8/layout/default"/>
    <dgm:cxn modelId="{01895F7C-1747-4347-BFC7-1828571A9C93}" type="presParOf" srcId="{1F585511-5428-464D-89F6-99143A9CE106}" destId="{D78F4477-2AE2-F240-8D2B-21425090000D}" srcOrd="25" destOrd="0" presId="urn:microsoft.com/office/officeart/2005/8/layout/default"/>
    <dgm:cxn modelId="{C68E8218-1ADA-9848-8167-72F3A829EBB9}" type="presParOf" srcId="{1F585511-5428-464D-89F6-99143A9CE106}" destId="{5A85CB35-6C72-9549-A631-E5CC9FE224DB}" srcOrd="26" destOrd="0" presId="urn:microsoft.com/office/officeart/2005/8/layout/defaul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BE7FC7-CB2F-43F4-A48F-B53F87C090A9}"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44B40368-78A6-45CC-B2F8-44DDD5F74916}">
      <dgm:prSet/>
      <dgm:spPr/>
      <dgm:t>
        <a:bodyPr/>
        <a:lstStyle/>
        <a:p>
          <a:r>
            <a:rPr lang="en-US"/>
            <a:t>S:US has served individuals and families who are homeless, at risk of becoming homeless and formerly homeless. </a:t>
          </a:r>
        </a:p>
      </dgm:t>
    </dgm:pt>
    <dgm:pt modelId="{12CA20EA-5D9A-4F33-8950-1D8E73A1B106}" type="parTrans" cxnId="{29EEBFD6-570D-4FDF-8E7E-A94D83CED7EC}">
      <dgm:prSet/>
      <dgm:spPr/>
      <dgm:t>
        <a:bodyPr/>
        <a:lstStyle/>
        <a:p>
          <a:endParaRPr lang="en-US"/>
        </a:p>
      </dgm:t>
    </dgm:pt>
    <dgm:pt modelId="{3C770BE8-19FB-4361-8483-A6FF56E73986}" type="sibTrans" cxnId="{29EEBFD6-570D-4FDF-8E7E-A94D83CED7EC}">
      <dgm:prSet/>
      <dgm:spPr/>
      <dgm:t>
        <a:bodyPr/>
        <a:lstStyle/>
        <a:p>
          <a:endParaRPr lang="en-US"/>
        </a:p>
      </dgm:t>
    </dgm:pt>
    <dgm:pt modelId="{3FF6ED9C-748C-4291-A0A0-0F633D980AB3}">
      <dgm:prSet/>
      <dgm:spPr/>
      <dgm:t>
        <a:bodyPr/>
        <a:lstStyle/>
        <a:p>
          <a:r>
            <a:rPr lang="en-US" dirty="0"/>
            <a:t>The array of homeless-related services we provide includes seven NYC Department of Homeless Services shelters; two Human Resources Administration HIV/AIDS Services Administration transitional residences; and two NYC Department of Homeless Services Domestic Violence residences.</a:t>
          </a:r>
        </a:p>
      </dgm:t>
    </dgm:pt>
    <dgm:pt modelId="{CE91A714-6BE8-44FD-965D-6D5DE7237235}" type="parTrans" cxnId="{FD70B84C-0DBB-4060-A662-973078FBAF80}">
      <dgm:prSet/>
      <dgm:spPr/>
      <dgm:t>
        <a:bodyPr/>
        <a:lstStyle/>
        <a:p>
          <a:endParaRPr lang="en-US"/>
        </a:p>
      </dgm:t>
    </dgm:pt>
    <dgm:pt modelId="{5977E523-EA45-48A3-9B44-6D3370C1622A}" type="sibTrans" cxnId="{FD70B84C-0DBB-4060-A662-973078FBAF80}">
      <dgm:prSet/>
      <dgm:spPr/>
      <dgm:t>
        <a:bodyPr/>
        <a:lstStyle/>
        <a:p>
          <a:endParaRPr lang="en-US"/>
        </a:p>
      </dgm:t>
    </dgm:pt>
    <dgm:pt modelId="{5B6B06BC-22A0-4A38-AB70-C3B6B6885325}">
      <dgm:prSet/>
      <dgm:spPr/>
      <dgm:t>
        <a:bodyPr/>
        <a:lstStyle/>
        <a:p>
          <a:r>
            <a:rPr lang="en-US"/>
            <a:t>Our shelters serve individuals and families throughout NYC and are located in the Bronx (4), Manhattan (3), and Brooklyn (4).</a:t>
          </a:r>
        </a:p>
      </dgm:t>
    </dgm:pt>
    <dgm:pt modelId="{64666C52-8A05-4902-8878-73209814D8CE}" type="parTrans" cxnId="{2F9EFE55-B44F-4389-86D1-A2CBADD3D2B1}">
      <dgm:prSet/>
      <dgm:spPr/>
      <dgm:t>
        <a:bodyPr/>
        <a:lstStyle/>
        <a:p>
          <a:endParaRPr lang="en-US"/>
        </a:p>
      </dgm:t>
    </dgm:pt>
    <dgm:pt modelId="{CA61C1BB-61DF-4D4A-BBE5-338D591990DB}" type="sibTrans" cxnId="{2F9EFE55-B44F-4389-86D1-A2CBADD3D2B1}">
      <dgm:prSet/>
      <dgm:spPr/>
      <dgm:t>
        <a:bodyPr/>
        <a:lstStyle/>
        <a:p>
          <a:endParaRPr lang="en-US"/>
        </a:p>
      </dgm:t>
    </dgm:pt>
    <dgm:pt modelId="{438BAFA4-2D41-A941-B94D-BF45A0F1DAFC}" type="pres">
      <dgm:prSet presAssocID="{2EBE7FC7-CB2F-43F4-A48F-B53F87C090A9}" presName="vert0" presStyleCnt="0">
        <dgm:presLayoutVars>
          <dgm:dir/>
          <dgm:animOne val="branch"/>
          <dgm:animLvl val="lvl"/>
        </dgm:presLayoutVars>
      </dgm:prSet>
      <dgm:spPr/>
    </dgm:pt>
    <dgm:pt modelId="{3FA81992-B5AC-DD4D-85A7-183780586656}" type="pres">
      <dgm:prSet presAssocID="{44B40368-78A6-45CC-B2F8-44DDD5F74916}" presName="thickLine" presStyleLbl="alignNode1" presStyleIdx="0" presStyleCnt="3"/>
      <dgm:spPr/>
    </dgm:pt>
    <dgm:pt modelId="{CCE2EE7C-17E1-5F4E-A3C7-2F69EC487CFD}" type="pres">
      <dgm:prSet presAssocID="{44B40368-78A6-45CC-B2F8-44DDD5F74916}" presName="horz1" presStyleCnt="0"/>
      <dgm:spPr/>
    </dgm:pt>
    <dgm:pt modelId="{8A59D9AA-7DC0-6E4A-B743-97C048289CE6}" type="pres">
      <dgm:prSet presAssocID="{44B40368-78A6-45CC-B2F8-44DDD5F74916}" presName="tx1" presStyleLbl="revTx" presStyleIdx="0" presStyleCnt="3"/>
      <dgm:spPr/>
    </dgm:pt>
    <dgm:pt modelId="{7A9832D9-DEE3-554E-8471-2BF45C74CA82}" type="pres">
      <dgm:prSet presAssocID="{44B40368-78A6-45CC-B2F8-44DDD5F74916}" presName="vert1" presStyleCnt="0"/>
      <dgm:spPr/>
    </dgm:pt>
    <dgm:pt modelId="{A4190F78-6D03-9D4D-BEDE-4D7A36471425}" type="pres">
      <dgm:prSet presAssocID="{3FF6ED9C-748C-4291-A0A0-0F633D980AB3}" presName="thickLine" presStyleLbl="alignNode1" presStyleIdx="1" presStyleCnt="3"/>
      <dgm:spPr/>
    </dgm:pt>
    <dgm:pt modelId="{D97D007C-F748-E540-BB6F-30AE9C592203}" type="pres">
      <dgm:prSet presAssocID="{3FF6ED9C-748C-4291-A0A0-0F633D980AB3}" presName="horz1" presStyleCnt="0"/>
      <dgm:spPr/>
    </dgm:pt>
    <dgm:pt modelId="{3E337B75-9341-FE42-A505-E5D5C7CDD8C2}" type="pres">
      <dgm:prSet presAssocID="{3FF6ED9C-748C-4291-A0A0-0F633D980AB3}" presName="tx1" presStyleLbl="revTx" presStyleIdx="1" presStyleCnt="3"/>
      <dgm:spPr/>
    </dgm:pt>
    <dgm:pt modelId="{4F70D543-310C-434C-9681-1EC8BEE5C28D}" type="pres">
      <dgm:prSet presAssocID="{3FF6ED9C-748C-4291-A0A0-0F633D980AB3}" presName="vert1" presStyleCnt="0"/>
      <dgm:spPr/>
    </dgm:pt>
    <dgm:pt modelId="{8C6BD367-841F-5B42-BBDA-939AAE5E05D9}" type="pres">
      <dgm:prSet presAssocID="{5B6B06BC-22A0-4A38-AB70-C3B6B6885325}" presName="thickLine" presStyleLbl="alignNode1" presStyleIdx="2" presStyleCnt="3"/>
      <dgm:spPr/>
    </dgm:pt>
    <dgm:pt modelId="{3DA04648-7357-A54A-A713-271C60968ACB}" type="pres">
      <dgm:prSet presAssocID="{5B6B06BC-22A0-4A38-AB70-C3B6B6885325}" presName="horz1" presStyleCnt="0"/>
      <dgm:spPr/>
    </dgm:pt>
    <dgm:pt modelId="{3B5C0361-F22D-6340-BEC5-94EB8AAF6447}" type="pres">
      <dgm:prSet presAssocID="{5B6B06BC-22A0-4A38-AB70-C3B6B6885325}" presName="tx1" presStyleLbl="revTx" presStyleIdx="2" presStyleCnt="3"/>
      <dgm:spPr/>
    </dgm:pt>
    <dgm:pt modelId="{49A031BC-9935-C34C-9ED8-BC0C6AFCE992}" type="pres">
      <dgm:prSet presAssocID="{5B6B06BC-22A0-4A38-AB70-C3B6B6885325}" presName="vert1" presStyleCnt="0"/>
      <dgm:spPr/>
    </dgm:pt>
  </dgm:ptLst>
  <dgm:cxnLst>
    <dgm:cxn modelId="{FD70B84C-0DBB-4060-A662-973078FBAF80}" srcId="{2EBE7FC7-CB2F-43F4-A48F-B53F87C090A9}" destId="{3FF6ED9C-748C-4291-A0A0-0F633D980AB3}" srcOrd="1" destOrd="0" parTransId="{CE91A714-6BE8-44FD-965D-6D5DE7237235}" sibTransId="{5977E523-EA45-48A3-9B44-6D3370C1622A}"/>
    <dgm:cxn modelId="{ECF45051-171B-8A4B-9F3B-0E64941241E9}" type="presOf" srcId="{5B6B06BC-22A0-4A38-AB70-C3B6B6885325}" destId="{3B5C0361-F22D-6340-BEC5-94EB8AAF6447}" srcOrd="0" destOrd="0" presId="urn:microsoft.com/office/officeart/2008/layout/LinedList"/>
    <dgm:cxn modelId="{2F9EFE55-B44F-4389-86D1-A2CBADD3D2B1}" srcId="{2EBE7FC7-CB2F-43F4-A48F-B53F87C090A9}" destId="{5B6B06BC-22A0-4A38-AB70-C3B6B6885325}" srcOrd="2" destOrd="0" parTransId="{64666C52-8A05-4902-8878-73209814D8CE}" sibTransId="{CA61C1BB-61DF-4D4A-BBE5-338D591990DB}"/>
    <dgm:cxn modelId="{5E6F3A9F-6382-B84D-8B41-442A98D7F8A6}" type="presOf" srcId="{44B40368-78A6-45CC-B2F8-44DDD5F74916}" destId="{8A59D9AA-7DC0-6E4A-B743-97C048289CE6}" srcOrd="0" destOrd="0" presId="urn:microsoft.com/office/officeart/2008/layout/LinedList"/>
    <dgm:cxn modelId="{493CB9BC-79E5-924B-98C1-8C2C34774C62}" type="presOf" srcId="{3FF6ED9C-748C-4291-A0A0-0F633D980AB3}" destId="{3E337B75-9341-FE42-A505-E5D5C7CDD8C2}" srcOrd="0" destOrd="0" presId="urn:microsoft.com/office/officeart/2008/layout/LinedList"/>
    <dgm:cxn modelId="{FD2EF0C1-5ACD-AB49-8DCF-17A7EAEB0504}" type="presOf" srcId="{2EBE7FC7-CB2F-43F4-A48F-B53F87C090A9}" destId="{438BAFA4-2D41-A941-B94D-BF45A0F1DAFC}" srcOrd="0" destOrd="0" presId="urn:microsoft.com/office/officeart/2008/layout/LinedList"/>
    <dgm:cxn modelId="{29EEBFD6-570D-4FDF-8E7E-A94D83CED7EC}" srcId="{2EBE7FC7-CB2F-43F4-A48F-B53F87C090A9}" destId="{44B40368-78A6-45CC-B2F8-44DDD5F74916}" srcOrd="0" destOrd="0" parTransId="{12CA20EA-5D9A-4F33-8950-1D8E73A1B106}" sibTransId="{3C770BE8-19FB-4361-8483-A6FF56E73986}"/>
    <dgm:cxn modelId="{2B83E6B6-BC2A-E844-A30D-0641D63C8712}" type="presParOf" srcId="{438BAFA4-2D41-A941-B94D-BF45A0F1DAFC}" destId="{3FA81992-B5AC-DD4D-85A7-183780586656}" srcOrd="0" destOrd="0" presId="urn:microsoft.com/office/officeart/2008/layout/LinedList"/>
    <dgm:cxn modelId="{6FAFFF7E-8CDB-B142-A4B8-C005485EB292}" type="presParOf" srcId="{438BAFA4-2D41-A941-B94D-BF45A0F1DAFC}" destId="{CCE2EE7C-17E1-5F4E-A3C7-2F69EC487CFD}" srcOrd="1" destOrd="0" presId="urn:microsoft.com/office/officeart/2008/layout/LinedList"/>
    <dgm:cxn modelId="{C4E65759-CB9B-CD41-9520-004BFD242519}" type="presParOf" srcId="{CCE2EE7C-17E1-5F4E-A3C7-2F69EC487CFD}" destId="{8A59D9AA-7DC0-6E4A-B743-97C048289CE6}" srcOrd="0" destOrd="0" presId="urn:microsoft.com/office/officeart/2008/layout/LinedList"/>
    <dgm:cxn modelId="{753D1D74-7A60-0746-9E85-1207281A332C}" type="presParOf" srcId="{CCE2EE7C-17E1-5F4E-A3C7-2F69EC487CFD}" destId="{7A9832D9-DEE3-554E-8471-2BF45C74CA82}" srcOrd="1" destOrd="0" presId="urn:microsoft.com/office/officeart/2008/layout/LinedList"/>
    <dgm:cxn modelId="{0AD7E6EA-EA83-E341-94B2-0ADA6E28349E}" type="presParOf" srcId="{438BAFA4-2D41-A941-B94D-BF45A0F1DAFC}" destId="{A4190F78-6D03-9D4D-BEDE-4D7A36471425}" srcOrd="2" destOrd="0" presId="urn:microsoft.com/office/officeart/2008/layout/LinedList"/>
    <dgm:cxn modelId="{A96C5D8E-8EE1-2248-A47B-7FB76F68ABED}" type="presParOf" srcId="{438BAFA4-2D41-A941-B94D-BF45A0F1DAFC}" destId="{D97D007C-F748-E540-BB6F-30AE9C592203}" srcOrd="3" destOrd="0" presId="urn:microsoft.com/office/officeart/2008/layout/LinedList"/>
    <dgm:cxn modelId="{1A5D8BD7-ED6A-8B43-B8BF-56E5B2A78C09}" type="presParOf" srcId="{D97D007C-F748-E540-BB6F-30AE9C592203}" destId="{3E337B75-9341-FE42-A505-E5D5C7CDD8C2}" srcOrd="0" destOrd="0" presId="urn:microsoft.com/office/officeart/2008/layout/LinedList"/>
    <dgm:cxn modelId="{56518733-05CA-434C-A0B3-5D396A5F5AE5}" type="presParOf" srcId="{D97D007C-F748-E540-BB6F-30AE9C592203}" destId="{4F70D543-310C-434C-9681-1EC8BEE5C28D}" srcOrd="1" destOrd="0" presId="urn:microsoft.com/office/officeart/2008/layout/LinedList"/>
    <dgm:cxn modelId="{E6A72887-0F51-4446-9766-69F591FB3327}" type="presParOf" srcId="{438BAFA4-2D41-A941-B94D-BF45A0F1DAFC}" destId="{8C6BD367-841F-5B42-BBDA-939AAE5E05D9}" srcOrd="4" destOrd="0" presId="urn:microsoft.com/office/officeart/2008/layout/LinedList"/>
    <dgm:cxn modelId="{F42740F7-2B25-D64A-A83A-7530A87A7B57}" type="presParOf" srcId="{438BAFA4-2D41-A941-B94D-BF45A0F1DAFC}" destId="{3DA04648-7357-A54A-A713-271C60968ACB}" srcOrd="5" destOrd="0" presId="urn:microsoft.com/office/officeart/2008/layout/LinedList"/>
    <dgm:cxn modelId="{80C9C752-BCFE-E24D-BBBF-D4AD8F703FC9}" type="presParOf" srcId="{3DA04648-7357-A54A-A713-271C60968ACB}" destId="{3B5C0361-F22D-6340-BEC5-94EB8AAF6447}" srcOrd="0" destOrd="0" presId="urn:microsoft.com/office/officeart/2008/layout/LinedList"/>
    <dgm:cxn modelId="{BEDCE5ED-D4D7-3342-9D20-E0169CF25DF4}" type="presParOf" srcId="{3DA04648-7357-A54A-A713-271C60968ACB}" destId="{49A031BC-9935-C34C-9ED8-BC0C6AFCE99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93203C-F99C-451E-B608-69E7377F4405}"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7CD37215-8229-4A3D-9AA6-A8543D266766}">
      <dgm:prSet phldrT="[Text]" custT="1"/>
      <dgm:spPr/>
      <dgm:t>
        <a:bodyPr/>
        <a:lstStyle/>
        <a:p>
          <a:r>
            <a:rPr lang="en-US" sz="1800" b="1" i="0" dirty="0"/>
            <a:t>126th St Shelter </a:t>
          </a:r>
          <a:r>
            <a:rPr lang="en-US" sz="1800" b="0" i="0" dirty="0"/>
            <a:t>(</a:t>
          </a:r>
          <a:r>
            <a:rPr lang="en-US" sz="1800" i="0" dirty="0"/>
            <a:t>2010) 90 beds in Harlem</a:t>
          </a:r>
        </a:p>
      </dgm:t>
    </dgm:pt>
    <dgm:pt modelId="{53C87411-E3DF-44E0-9129-E7C642E0F2A3}" type="parTrans" cxnId="{D9AD974E-8EEC-4E6B-9877-EA4B531C76E7}">
      <dgm:prSet/>
      <dgm:spPr/>
      <dgm:t>
        <a:bodyPr/>
        <a:lstStyle/>
        <a:p>
          <a:endParaRPr lang="en-US" sz="2000" i="0"/>
        </a:p>
      </dgm:t>
    </dgm:pt>
    <dgm:pt modelId="{E3896646-128E-4035-8E18-2AA666D5436D}" type="sibTrans" cxnId="{D9AD974E-8EEC-4E6B-9877-EA4B531C76E7}">
      <dgm:prSet/>
      <dgm:spPr/>
      <dgm:t>
        <a:bodyPr/>
        <a:lstStyle/>
        <a:p>
          <a:endParaRPr lang="en-US" sz="2000" i="0"/>
        </a:p>
      </dgm:t>
    </dgm:pt>
    <dgm:pt modelId="{1F1C3305-E70E-4FAD-8F3E-1725D7D18621}">
      <dgm:prSet custT="1"/>
      <dgm:spPr/>
      <dgm:t>
        <a:bodyPr/>
        <a:lstStyle/>
        <a:p>
          <a:r>
            <a:rPr lang="en-US" sz="1800" b="1" i="0" dirty="0"/>
            <a:t>Anchor Family Shelter </a:t>
          </a:r>
          <a:r>
            <a:rPr lang="en-US" sz="1800" b="0" i="0" dirty="0"/>
            <a:t>(</a:t>
          </a:r>
          <a:r>
            <a:rPr lang="en-US" sz="1800" i="0" dirty="0"/>
            <a:t>2019) 29 units for families in Bronx</a:t>
          </a:r>
        </a:p>
      </dgm:t>
    </dgm:pt>
    <dgm:pt modelId="{A0F12D39-6420-4A41-A002-661827A5BB0F}" type="parTrans" cxnId="{55D08C36-C872-45F2-BA3C-BC2B158B4C6A}">
      <dgm:prSet/>
      <dgm:spPr/>
      <dgm:t>
        <a:bodyPr/>
        <a:lstStyle/>
        <a:p>
          <a:endParaRPr lang="en-US" sz="2000" i="0"/>
        </a:p>
      </dgm:t>
    </dgm:pt>
    <dgm:pt modelId="{26C605B8-61E6-41AE-86E5-7F7346569C7D}" type="sibTrans" cxnId="{55D08C36-C872-45F2-BA3C-BC2B158B4C6A}">
      <dgm:prSet/>
      <dgm:spPr/>
      <dgm:t>
        <a:bodyPr/>
        <a:lstStyle/>
        <a:p>
          <a:endParaRPr lang="en-US" sz="2000" i="0"/>
        </a:p>
      </dgm:t>
    </dgm:pt>
    <dgm:pt modelId="{6798AD6F-81A2-477B-A9A6-CBC1CFF1EBAF}">
      <dgm:prSet custT="1"/>
      <dgm:spPr/>
      <dgm:t>
        <a:bodyPr/>
        <a:lstStyle/>
        <a:p>
          <a:r>
            <a:rPr lang="en-US" sz="1800" b="1" i="0" dirty="0"/>
            <a:t>Blake Avenue</a:t>
          </a:r>
          <a:r>
            <a:rPr lang="en-US" sz="1800" b="0" i="0" dirty="0"/>
            <a:t> (</a:t>
          </a:r>
          <a:r>
            <a:rPr lang="en-US" sz="1800" i="0" dirty="0"/>
            <a:t>2012) 151 beds in Brooklyn</a:t>
          </a:r>
        </a:p>
      </dgm:t>
    </dgm:pt>
    <dgm:pt modelId="{5614EE26-32DE-4C98-B6E9-F2A896621EFB}" type="parTrans" cxnId="{634867AD-7E51-4240-BF03-66C673D17485}">
      <dgm:prSet/>
      <dgm:spPr/>
      <dgm:t>
        <a:bodyPr/>
        <a:lstStyle/>
        <a:p>
          <a:endParaRPr lang="en-US" sz="2000" i="0"/>
        </a:p>
      </dgm:t>
    </dgm:pt>
    <dgm:pt modelId="{4AACF514-CC47-4CFC-B9E9-1776676C6D52}" type="sibTrans" cxnId="{634867AD-7E51-4240-BF03-66C673D17485}">
      <dgm:prSet/>
      <dgm:spPr/>
      <dgm:t>
        <a:bodyPr/>
        <a:lstStyle/>
        <a:p>
          <a:endParaRPr lang="en-US" sz="2000" i="0"/>
        </a:p>
      </dgm:t>
    </dgm:pt>
    <dgm:pt modelId="{6E24EEC5-677F-43B2-8FCD-626CE0D0913E}">
      <dgm:prSet custT="1"/>
      <dgm:spPr/>
      <dgm:t>
        <a:bodyPr/>
        <a:lstStyle/>
        <a:p>
          <a:r>
            <a:rPr lang="en-US" sz="1800" b="1" i="0" dirty="0"/>
            <a:t>Echo </a:t>
          </a:r>
          <a:r>
            <a:rPr lang="en-US" sz="1800" b="0" i="0" dirty="0"/>
            <a:t>(</a:t>
          </a:r>
          <a:r>
            <a:rPr lang="en-US" sz="1800" i="0" dirty="0"/>
            <a:t>2019) 29 units for families in Bronx</a:t>
          </a:r>
        </a:p>
      </dgm:t>
    </dgm:pt>
    <dgm:pt modelId="{BED6D04F-B0E5-454B-813E-B2B484E9D7AD}" type="parTrans" cxnId="{699745F4-090B-4A83-974D-0251E664795B}">
      <dgm:prSet/>
      <dgm:spPr/>
      <dgm:t>
        <a:bodyPr/>
        <a:lstStyle/>
        <a:p>
          <a:endParaRPr lang="en-US" sz="2000" i="0"/>
        </a:p>
      </dgm:t>
    </dgm:pt>
    <dgm:pt modelId="{87BE9470-EF40-41A8-B6C7-AA558F4FCE7A}" type="sibTrans" cxnId="{699745F4-090B-4A83-974D-0251E664795B}">
      <dgm:prSet/>
      <dgm:spPr/>
      <dgm:t>
        <a:bodyPr/>
        <a:lstStyle/>
        <a:p>
          <a:endParaRPr lang="en-US" sz="2000" i="0"/>
        </a:p>
      </dgm:t>
    </dgm:pt>
    <dgm:pt modelId="{6C05853F-57FC-4FA8-BD9F-94D9AF009064}">
      <dgm:prSet custT="1"/>
      <dgm:spPr/>
      <dgm:t>
        <a:bodyPr/>
        <a:lstStyle/>
        <a:p>
          <a:r>
            <a:rPr lang="en-US" sz="1800" b="1" i="0" dirty="0"/>
            <a:t>Harmonia ( </a:t>
          </a:r>
          <a:r>
            <a:rPr lang="en-US" sz="1800" b="0" i="0" dirty="0"/>
            <a:t>(</a:t>
          </a:r>
          <a:r>
            <a:rPr lang="en-US" sz="1800" i="0" dirty="0"/>
            <a:t>2018) 170 units in Manhattan</a:t>
          </a:r>
        </a:p>
      </dgm:t>
    </dgm:pt>
    <dgm:pt modelId="{E0BC02CC-6F59-48E9-B3C2-44E37514B757}" type="parTrans" cxnId="{AECB6736-9AEF-4969-B70B-F49CCDEAE759}">
      <dgm:prSet/>
      <dgm:spPr/>
      <dgm:t>
        <a:bodyPr/>
        <a:lstStyle/>
        <a:p>
          <a:endParaRPr lang="en-US" sz="2000" i="0"/>
        </a:p>
      </dgm:t>
    </dgm:pt>
    <dgm:pt modelId="{6DFB1D79-5E9E-4784-BB2D-D41C16977DF4}" type="sibTrans" cxnId="{AECB6736-9AEF-4969-B70B-F49CCDEAE759}">
      <dgm:prSet/>
      <dgm:spPr/>
      <dgm:t>
        <a:bodyPr/>
        <a:lstStyle/>
        <a:p>
          <a:endParaRPr lang="en-US" sz="2000" i="0"/>
        </a:p>
      </dgm:t>
    </dgm:pt>
    <dgm:pt modelId="{575488DB-9C3C-4D92-8628-E9BABF187D16}">
      <dgm:prSet custT="1"/>
      <dgm:spPr/>
      <dgm:t>
        <a:bodyPr/>
        <a:lstStyle/>
        <a:p>
          <a:r>
            <a:rPr lang="en-US" sz="1800" b="1" i="0" dirty="0"/>
            <a:t>Renaissance  </a:t>
          </a:r>
          <a:r>
            <a:rPr lang="en-US" sz="1800" b="0" i="0" u="sng" dirty="0"/>
            <a:t>(</a:t>
          </a:r>
          <a:r>
            <a:rPr lang="en-US" sz="1800" i="0" dirty="0"/>
            <a:t>2015) 200 beds in Brooklyn. </a:t>
          </a:r>
        </a:p>
      </dgm:t>
    </dgm:pt>
    <dgm:pt modelId="{3CC89C12-6845-4C9A-8822-D11BB2F08343}" type="parTrans" cxnId="{1D61C1A2-1313-43D9-AD5D-47836F2DC9CF}">
      <dgm:prSet/>
      <dgm:spPr/>
      <dgm:t>
        <a:bodyPr/>
        <a:lstStyle/>
        <a:p>
          <a:endParaRPr lang="en-US" sz="2000" i="0"/>
        </a:p>
      </dgm:t>
    </dgm:pt>
    <dgm:pt modelId="{0479A080-6D5F-430F-BF0B-ABE7A93946AE}" type="sibTrans" cxnId="{1D61C1A2-1313-43D9-AD5D-47836F2DC9CF}">
      <dgm:prSet/>
      <dgm:spPr/>
      <dgm:t>
        <a:bodyPr/>
        <a:lstStyle/>
        <a:p>
          <a:endParaRPr lang="en-US" sz="2000" i="0"/>
        </a:p>
      </dgm:t>
    </dgm:pt>
    <dgm:pt modelId="{7E6D4E37-F2FB-410A-97F6-904AEE6E8C98}">
      <dgm:prSet custT="1"/>
      <dgm:spPr/>
      <dgm:t>
        <a:bodyPr/>
        <a:lstStyle/>
        <a:p>
          <a:r>
            <a:rPr lang="en-US" sz="1800" b="1" i="0" dirty="0"/>
            <a:t>Rose McCarthy (Dumont) - Annex Site: Rose McCarthy (Van Siclen) </a:t>
          </a:r>
          <a:r>
            <a:rPr lang="en-US" sz="1800" b="0" i="0" dirty="0"/>
            <a:t>(2014)</a:t>
          </a:r>
          <a:r>
            <a:rPr lang="en-US" sz="1800" i="0" dirty="0"/>
            <a:t> has 53 units for families </a:t>
          </a:r>
        </a:p>
      </dgm:t>
    </dgm:pt>
    <dgm:pt modelId="{EB865D79-0FEB-4941-A41D-E28C7D2FCF6B}" type="parTrans" cxnId="{70ADFF9D-9906-4317-A243-9A2316CF1C5F}">
      <dgm:prSet/>
      <dgm:spPr/>
      <dgm:t>
        <a:bodyPr/>
        <a:lstStyle/>
        <a:p>
          <a:endParaRPr lang="en-US" sz="2000" i="0"/>
        </a:p>
      </dgm:t>
    </dgm:pt>
    <dgm:pt modelId="{5148755E-D6D6-4664-85EB-292618B31B01}" type="sibTrans" cxnId="{70ADFF9D-9906-4317-A243-9A2316CF1C5F}">
      <dgm:prSet/>
      <dgm:spPr/>
      <dgm:t>
        <a:bodyPr/>
        <a:lstStyle/>
        <a:p>
          <a:endParaRPr lang="en-US" sz="2000" i="0"/>
        </a:p>
      </dgm:t>
    </dgm:pt>
    <dgm:pt modelId="{FD6F8557-395F-498F-AE08-6747CE454273}">
      <dgm:prSet custT="1"/>
      <dgm:spPr/>
      <dgm:t>
        <a:bodyPr/>
        <a:lstStyle/>
        <a:p>
          <a:r>
            <a:rPr lang="en-US" sz="1800" b="1" i="0" dirty="0"/>
            <a:t>The Fane </a:t>
          </a:r>
          <a:r>
            <a:rPr lang="en-US" sz="1800" b="0" i="0" dirty="0"/>
            <a:t>(</a:t>
          </a:r>
          <a:r>
            <a:rPr lang="en-US" sz="1800" i="0" dirty="0"/>
            <a:t>2010) 61 beds in Harlem</a:t>
          </a:r>
        </a:p>
      </dgm:t>
    </dgm:pt>
    <dgm:pt modelId="{D1A9AC27-EE0C-4E5A-9583-BE16C475A8FC}" type="parTrans" cxnId="{8DA5F0F4-1009-4F27-B649-6EBD9F5D8E43}">
      <dgm:prSet/>
      <dgm:spPr/>
      <dgm:t>
        <a:bodyPr/>
        <a:lstStyle/>
        <a:p>
          <a:endParaRPr lang="en-US" sz="2000" i="0"/>
        </a:p>
      </dgm:t>
    </dgm:pt>
    <dgm:pt modelId="{85F378C2-006B-4D1D-9D7F-E3A5B25DF5F1}" type="sibTrans" cxnId="{8DA5F0F4-1009-4F27-B649-6EBD9F5D8E43}">
      <dgm:prSet/>
      <dgm:spPr/>
      <dgm:t>
        <a:bodyPr/>
        <a:lstStyle/>
        <a:p>
          <a:endParaRPr lang="en-US" sz="2000" i="0"/>
        </a:p>
      </dgm:t>
    </dgm:pt>
    <dgm:pt modelId="{06D0AC8A-B3ED-844D-8913-66DE3A25E827}" type="pres">
      <dgm:prSet presAssocID="{AF93203C-F99C-451E-B608-69E7377F4405}" presName="vert0" presStyleCnt="0">
        <dgm:presLayoutVars>
          <dgm:dir/>
          <dgm:animOne val="branch"/>
          <dgm:animLvl val="lvl"/>
        </dgm:presLayoutVars>
      </dgm:prSet>
      <dgm:spPr/>
    </dgm:pt>
    <dgm:pt modelId="{CF8589A5-4FCD-154C-86AE-792B01A12C97}" type="pres">
      <dgm:prSet presAssocID="{7CD37215-8229-4A3D-9AA6-A8543D266766}" presName="thickLine" presStyleLbl="alignNode1" presStyleIdx="0" presStyleCnt="8"/>
      <dgm:spPr/>
    </dgm:pt>
    <dgm:pt modelId="{A3AB847A-9C33-6341-82C9-63B4B8F5098D}" type="pres">
      <dgm:prSet presAssocID="{7CD37215-8229-4A3D-9AA6-A8543D266766}" presName="horz1" presStyleCnt="0"/>
      <dgm:spPr/>
    </dgm:pt>
    <dgm:pt modelId="{33EBDB19-5C82-4A4F-A22E-C33ED731ADD6}" type="pres">
      <dgm:prSet presAssocID="{7CD37215-8229-4A3D-9AA6-A8543D266766}" presName="tx1" presStyleLbl="revTx" presStyleIdx="0" presStyleCnt="8"/>
      <dgm:spPr/>
    </dgm:pt>
    <dgm:pt modelId="{C10ACE74-F7C6-AF40-AA46-2334423D1CAE}" type="pres">
      <dgm:prSet presAssocID="{7CD37215-8229-4A3D-9AA6-A8543D266766}" presName="vert1" presStyleCnt="0"/>
      <dgm:spPr/>
    </dgm:pt>
    <dgm:pt modelId="{DD93CC83-213E-314E-BDB1-0F29F20CAFB1}" type="pres">
      <dgm:prSet presAssocID="{1F1C3305-E70E-4FAD-8F3E-1725D7D18621}" presName="thickLine" presStyleLbl="alignNode1" presStyleIdx="1" presStyleCnt="8"/>
      <dgm:spPr/>
    </dgm:pt>
    <dgm:pt modelId="{009D191B-8DC9-FB46-A76E-F84ACFC6E1AF}" type="pres">
      <dgm:prSet presAssocID="{1F1C3305-E70E-4FAD-8F3E-1725D7D18621}" presName="horz1" presStyleCnt="0"/>
      <dgm:spPr/>
    </dgm:pt>
    <dgm:pt modelId="{95199900-3038-F241-B819-AB236277875C}" type="pres">
      <dgm:prSet presAssocID="{1F1C3305-E70E-4FAD-8F3E-1725D7D18621}" presName="tx1" presStyleLbl="revTx" presStyleIdx="1" presStyleCnt="8"/>
      <dgm:spPr/>
    </dgm:pt>
    <dgm:pt modelId="{5E9298CA-E4C8-6940-BF69-A1B8769969A2}" type="pres">
      <dgm:prSet presAssocID="{1F1C3305-E70E-4FAD-8F3E-1725D7D18621}" presName="vert1" presStyleCnt="0"/>
      <dgm:spPr/>
    </dgm:pt>
    <dgm:pt modelId="{A377CA82-C7F7-A248-9762-7201A8BC57EE}" type="pres">
      <dgm:prSet presAssocID="{6798AD6F-81A2-477B-A9A6-CBC1CFF1EBAF}" presName="thickLine" presStyleLbl="alignNode1" presStyleIdx="2" presStyleCnt="8"/>
      <dgm:spPr/>
    </dgm:pt>
    <dgm:pt modelId="{D57C58A6-3809-A54E-AE95-49DC9C3D1C2D}" type="pres">
      <dgm:prSet presAssocID="{6798AD6F-81A2-477B-A9A6-CBC1CFF1EBAF}" presName="horz1" presStyleCnt="0"/>
      <dgm:spPr/>
    </dgm:pt>
    <dgm:pt modelId="{7F8629D7-896E-8149-8491-B111023E1F7A}" type="pres">
      <dgm:prSet presAssocID="{6798AD6F-81A2-477B-A9A6-CBC1CFF1EBAF}" presName="tx1" presStyleLbl="revTx" presStyleIdx="2" presStyleCnt="8"/>
      <dgm:spPr/>
    </dgm:pt>
    <dgm:pt modelId="{E85D4558-88ED-6A4C-B103-48D472663B58}" type="pres">
      <dgm:prSet presAssocID="{6798AD6F-81A2-477B-A9A6-CBC1CFF1EBAF}" presName="vert1" presStyleCnt="0"/>
      <dgm:spPr/>
    </dgm:pt>
    <dgm:pt modelId="{304D7DCF-3286-B349-A369-19A91D22085D}" type="pres">
      <dgm:prSet presAssocID="{6E24EEC5-677F-43B2-8FCD-626CE0D0913E}" presName="thickLine" presStyleLbl="alignNode1" presStyleIdx="3" presStyleCnt="8"/>
      <dgm:spPr/>
    </dgm:pt>
    <dgm:pt modelId="{4B989C37-0F57-BD4E-9039-0AFCD14A293D}" type="pres">
      <dgm:prSet presAssocID="{6E24EEC5-677F-43B2-8FCD-626CE0D0913E}" presName="horz1" presStyleCnt="0"/>
      <dgm:spPr/>
    </dgm:pt>
    <dgm:pt modelId="{ED1B83A5-2518-6340-95A3-0D6191EB4E12}" type="pres">
      <dgm:prSet presAssocID="{6E24EEC5-677F-43B2-8FCD-626CE0D0913E}" presName="tx1" presStyleLbl="revTx" presStyleIdx="3" presStyleCnt="8"/>
      <dgm:spPr/>
    </dgm:pt>
    <dgm:pt modelId="{AD991760-E14D-5148-A34E-003F16065A91}" type="pres">
      <dgm:prSet presAssocID="{6E24EEC5-677F-43B2-8FCD-626CE0D0913E}" presName="vert1" presStyleCnt="0"/>
      <dgm:spPr/>
    </dgm:pt>
    <dgm:pt modelId="{D577FC7E-D594-7146-9072-4812641C7762}" type="pres">
      <dgm:prSet presAssocID="{6C05853F-57FC-4FA8-BD9F-94D9AF009064}" presName="thickLine" presStyleLbl="alignNode1" presStyleIdx="4" presStyleCnt="8"/>
      <dgm:spPr/>
    </dgm:pt>
    <dgm:pt modelId="{066083C5-FB04-6B4E-87F7-B3895023DFEC}" type="pres">
      <dgm:prSet presAssocID="{6C05853F-57FC-4FA8-BD9F-94D9AF009064}" presName="horz1" presStyleCnt="0"/>
      <dgm:spPr/>
    </dgm:pt>
    <dgm:pt modelId="{6E3C7E3D-457A-7849-8EDC-5493AF6531C3}" type="pres">
      <dgm:prSet presAssocID="{6C05853F-57FC-4FA8-BD9F-94D9AF009064}" presName="tx1" presStyleLbl="revTx" presStyleIdx="4" presStyleCnt="8"/>
      <dgm:spPr/>
    </dgm:pt>
    <dgm:pt modelId="{19997106-D1BE-2644-B976-1850D79DEEAA}" type="pres">
      <dgm:prSet presAssocID="{6C05853F-57FC-4FA8-BD9F-94D9AF009064}" presName="vert1" presStyleCnt="0"/>
      <dgm:spPr/>
    </dgm:pt>
    <dgm:pt modelId="{4955799D-7A38-8D49-9765-AF4756BF6D26}" type="pres">
      <dgm:prSet presAssocID="{575488DB-9C3C-4D92-8628-E9BABF187D16}" presName="thickLine" presStyleLbl="alignNode1" presStyleIdx="5" presStyleCnt="8"/>
      <dgm:spPr/>
    </dgm:pt>
    <dgm:pt modelId="{1883B105-9E5E-844E-A915-32F3C6B1A571}" type="pres">
      <dgm:prSet presAssocID="{575488DB-9C3C-4D92-8628-E9BABF187D16}" presName="horz1" presStyleCnt="0"/>
      <dgm:spPr/>
    </dgm:pt>
    <dgm:pt modelId="{1A81CB26-012A-2541-8459-7D2DEB2E477E}" type="pres">
      <dgm:prSet presAssocID="{575488DB-9C3C-4D92-8628-E9BABF187D16}" presName="tx1" presStyleLbl="revTx" presStyleIdx="5" presStyleCnt="8"/>
      <dgm:spPr/>
    </dgm:pt>
    <dgm:pt modelId="{C7ABA050-72F3-B04D-9F26-42BD6DE60154}" type="pres">
      <dgm:prSet presAssocID="{575488DB-9C3C-4D92-8628-E9BABF187D16}" presName="vert1" presStyleCnt="0"/>
      <dgm:spPr/>
    </dgm:pt>
    <dgm:pt modelId="{B81ED18C-80BA-404D-91FC-89C327550FAD}" type="pres">
      <dgm:prSet presAssocID="{7E6D4E37-F2FB-410A-97F6-904AEE6E8C98}" presName="thickLine" presStyleLbl="alignNode1" presStyleIdx="6" presStyleCnt="8"/>
      <dgm:spPr/>
    </dgm:pt>
    <dgm:pt modelId="{D2ABF0B4-FF56-1A4A-BA8C-11E70B6CE4C1}" type="pres">
      <dgm:prSet presAssocID="{7E6D4E37-F2FB-410A-97F6-904AEE6E8C98}" presName="horz1" presStyleCnt="0"/>
      <dgm:spPr/>
    </dgm:pt>
    <dgm:pt modelId="{FBAA6F09-F94B-CD47-A044-35E3E8041702}" type="pres">
      <dgm:prSet presAssocID="{7E6D4E37-F2FB-410A-97F6-904AEE6E8C98}" presName="tx1" presStyleLbl="revTx" presStyleIdx="6" presStyleCnt="8"/>
      <dgm:spPr/>
    </dgm:pt>
    <dgm:pt modelId="{AD30AF00-6F34-FF42-934B-F5280128D610}" type="pres">
      <dgm:prSet presAssocID="{7E6D4E37-F2FB-410A-97F6-904AEE6E8C98}" presName="vert1" presStyleCnt="0"/>
      <dgm:spPr/>
    </dgm:pt>
    <dgm:pt modelId="{F9B6514A-FFAE-1A46-93B8-7E09EFE5BFFB}" type="pres">
      <dgm:prSet presAssocID="{FD6F8557-395F-498F-AE08-6747CE454273}" presName="thickLine" presStyleLbl="alignNode1" presStyleIdx="7" presStyleCnt="8"/>
      <dgm:spPr/>
    </dgm:pt>
    <dgm:pt modelId="{EDCA5F2F-2259-D14E-BF93-0D3ABE6E0559}" type="pres">
      <dgm:prSet presAssocID="{FD6F8557-395F-498F-AE08-6747CE454273}" presName="horz1" presStyleCnt="0"/>
      <dgm:spPr/>
    </dgm:pt>
    <dgm:pt modelId="{BCDDDE74-F9CE-4F48-9224-7BC6532FD48F}" type="pres">
      <dgm:prSet presAssocID="{FD6F8557-395F-498F-AE08-6747CE454273}" presName="tx1" presStyleLbl="revTx" presStyleIdx="7" presStyleCnt="8"/>
      <dgm:spPr/>
    </dgm:pt>
    <dgm:pt modelId="{D7D1CF50-62C2-1349-A3A3-6287E92F0466}" type="pres">
      <dgm:prSet presAssocID="{FD6F8557-395F-498F-AE08-6747CE454273}" presName="vert1" presStyleCnt="0"/>
      <dgm:spPr/>
    </dgm:pt>
  </dgm:ptLst>
  <dgm:cxnLst>
    <dgm:cxn modelId="{BCBAFD2C-2ABF-F243-9573-F9345E9020C5}" type="presOf" srcId="{6798AD6F-81A2-477B-A9A6-CBC1CFF1EBAF}" destId="{7F8629D7-896E-8149-8491-B111023E1F7A}" srcOrd="0" destOrd="0" presId="urn:microsoft.com/office/officeart/2008/layout/LinedList"/>
    <dgm:cxn modelId="{AECB6736-9AEF-4969-B70B-F49CCDEAE759}" srcId="{AF93203C-F99C-451E-B608-69E7377F4405}" destId="{6C05853F-57FC-4FA8-BD9F-94D9AF009064}" srcOrd="4" destOrd="0" parTransId="{E0BC02CC-6F59-48E9-B3C2-44E37514B757}" sibTransId="{6DFB1D79-5E9E-4784-BB2D-D41C16977DF4}"/>
    <dgm:cxn modelId="{55D08C36-C872-45F2-BA3C-BC2B158B4C6A}" srcId="{AF93203C-F99C-451E-B608-69E7377F4405}" destId="{1F1C3305-E70E-4FAD-8F3E-1725D7D18621}" srcOrd="1" destOrd="0" parTransId="{A0F12D39-6420-4A41-A002-661827A5BB0F}" sibTransId="{26C605B8-61E6-41AE-86E5-7F7346569C7D}"/>
    <dgm:cxn modelId="{5535415F-81C6-D14F-AD50-1AA1B74E8BBA}" type="presOf" srcId="{6E24EEC5-677F-43B2-8FCD-626CE0D0913E}" destId="{ED1B83A5-2518-6340-95A3-0D6191EB4E12}" srcOrd="0" destOrd="0" presId="urn:microsoft.com/office/officeart/2008/layout/LinedList"/>
    <dgm:cxn modelId="{3843434B-CFC2-DA45-8A73-49C2D458D345}" type="presOf" srcId="{7E6D4E37-F2FB-410A-97F6-904AEE6E8C98}" destId="{FBAA6F09-F94B-CD47-A044-35E3E8041702}" srcOrd="0" destOrd="0" presId="urn:microsoft.com/office/officeart/2008/layout/LinedList"/>
    <dgm:cxn modelId="{D9AD974E-8EEC-4E6B-9877-EA4B531C76E7}" srcId="{AF93203C-F99C-451E-B608-69E7377F4405}" destId="{7CD37215-8229-4A3D-9AA6-A8543D266766}" srcOrd="0" destOrd="0" parTransId="{53C87411-E3DF-44E0-9129-E7C642E0F2A3}" sibTransId="{E3896646-128E-4035-8E18-2AA666D5436D}"/>
    <dgm:cxn modelId="{1802B451-4121-9A46-B369-EDEF2F1D4992}" type="presOf" srcId="{6C05853F-57FC-4FA8-BD9F-94D9AF009064}" destId="{6E3C7E3D-457A-7849-8EDC-5493AF6531C3}" srcOrd="0" destOrd="0" presId="urn:microsoft.com/office/officeart/2008/layout/LinedList"/>
    <dgm:cxn modelId="{5594D792-15AD-9140-AF29-FFC41F4A5DBD}" type="presOf" srcId="{FD6F8557-395F-498F-AE08-6747CE454273}" destId="{BCDDDE74-F9CE-4F48-9224-7BC6532FD48F}" srcOrd="0" destOrd="0" presId="urn:microsoft.com/office/officeart/2008/layout/LinedList"/>
    <dgm:cxn modelId="{70ADFF9D-9906-4317-A243-9A2316CF1C5F}" srcId="{AF93203C-F99C-451E-B608-69E7377F4405}" destId="{7E6D4E37-F2FB-410A-97F6-904AEE6E8C98}" srcOrd="6" destOrd="0" parTransId="{EB865D79-0FEB-4941-A41D-E28C7D2FCF6B}" sibTransId="{5148755E-D6D6-4664-85EB-292618B31B01}"/>
    <dgm:cxn modelId="{1D61C1A2-1313-43D9-AD5D-47836F2DC9CF}" srcId="{AF93203C-F99C-451E-B608-69E7377F4405}" destId="{575488DB-9C3C-4D92-8628-E9BABF187D16}" srcOrd="5" destOrd="0" parTransId="{3CC89C12-6845-4C9A-8822-D11BB2F08343}" sibTransId="{0479A080-6D5F-430F-BF0B-ABE7A93946AE}"/>
    <dgm:cxn modelId="{B6473BA4-6D27-8549-A19A-4A7CA57DF997}" type="presOf" srcId="{AF93203C-F99C-451E-B608-69E7377F4405}" destId="{06D0AC8A-B3ED-844D-8913-66DE3A25E827}" srcOrd="0" destOrd="0" presId="urn:microsoft.com/office/officeart/2008/layout/LinedList"/>
    <dgm:cxn modelId="{634867AD-7E51-4240-BF03-66C673D17485}" srcId="{AF93203C-F99C-451E-B608-69E7377F4405}" destId="{6798AD6F-81A2-477B-A9A6-CBC1CFF1EBAF}" srcOrd="2" destOrd="0" parTransId="{5614EE26-32DE-4C98-B6E9-F2A896621EFB}" sibTransId="{4AACF514-CC47-4CFC-B9E9-1776676C6D52}"/>
    <dgm:cxn modelId="{4D1D40C5-19E2-A54D-B2E6-A9B9BC95B3E1}" type="presOf" srcId="{575488DB-9C3C-4D92-8628-E9BABF187D16}" destId="{1A81CB26-012A-2541-8459-7D2DEB2E477E}" srcOrd="0" destOrd="0" presId="urn:microsoft.com/office/officeart/2008/layout/LinedList"/>
    <dgm:cxn modelId="{4AA1FCE1-3E3F-1A44-A336-432628E620BE}" type="presOf" srcId="{1F1C3305-E70E-4FAD-8F3E-1725D7D18621}" destId="{95199900-3038-F241-B819-AB236277875C}" srcOrd="0" destOrd="0" presId="urn:microsoft.com/office/officeart/2008/layout/LinedList"/>
    <dgm:cxn modelId="{F88E13E4-B241-F149-B34A-69B797A8EEA7}" type="presOf" srcId="{7CD37215-8229-4A3D-9AA6-A8543D266766}" destId="{33EBDB19-5C82-4A4F-A22E-C33ED731ADD6}" srcOrd="0" destOrd="0" presId="urn:microsoft.com/office/officeart/2008/layout/LinedList"/>
    <dgm:cxn modelId="{699745F4-090B-4A83-974D-0251E664795B}" srcId="{AF93203C-F99C-451E-B608-69E7377F4405}" destId="{6E24EEC5-677F-43B2-8FCD-626CE0D0913E}" srcOrd="3" destOrd="0" parTransId="{BED6D04F-B0E5-454B-813E-B2B484E9D7AD}" sibTransId="{87BE9470-EF40-41A8-B6C7-AA558F4FCE7A}"/>
    <dgm:cxn modelId="{8DA5F0F4-1009-4F27-B649-6EBD9F5D8E43}" srcId="{AF93203C-F99C-451E-B608-69E7377F4405}" destId="{FD6F8557-395F-498F-AE08-6747CE454273}" srcOrd="7" destOrd="0" parTransId="{D1A9AC27-EE0C-4E5A-9583-BE16C475A8FC}" sibTransId="{85F378C2-006B-4D1D-9D7F-E3A5B25DF5F1}"/>
    <dgm:cxn modelId="{5CF6EBC4-E06E-B347-9DCC-C431B08ACF45}" type="presParOf" srcId="{06D0AC8A-B3ED-844D-8913-66DE3A25E827}" destId="{CF8589A5-4FCD-154C-86AE-792B01A12C97}" srcOrd="0" destOrd="0" presId="urn:microsoft.com/office/officeart/2008/layout/LinedList"/>
    <dgm:cxn modelId="{F4D1C1EF-51FB-9546-81B2-F0A7C669BDF8}" type="presParOf" srcId="{06D0AC8A-B3ED-844D-8913-66DE3A25E827}" destId="{A3AB847A-9C33-6341-82C9-63B4B8F5098D}" srcOrd="1" destOrd="0" presId="urn:microsoft.com/office/officeart/2008/layout/LinedList"/>
    <dgm:cxn modelId="{E5AC93A5-D11F-6A47-8CF8-72502728E830}" type="presParOf" srcId="{A3AB847A-9C33-6341-82C9-63B4B8F5098D}" destId="{33EBDB19-5C82-4A4F-A22E-C33ED731ADD6}" srcOrd="0" destOrd="0" presId="urn:microsoft.com/office/officeart/2008/layout/LinedList"/>
    <dgm:cxn modelId="{0F98B5DD-90A0-7847-84D9-ED47C140AAAC}" type="presParOf" srcId="{A3AB847A-9C33-6341-82C9-63B4B8F5098D}" destId="{C10ACE74-F7C6-AF40-AA46-2334423D1CAE}" srcOrd="1" destOrd="0" presId="urn:microsoft.com/office/officeart/2008/layout/LinedList"/>
    <dgm:cxn modelId="{943ED0F4-CE05-C840-9DB5-C3E8678D2A97}" type="presParOf" srcId="{06D0AC8A-B3ED-844D-8913-66DE3A25E827}" destId="{DD93CC83-213E-314E-BDB1-0F29F20CAFB1}" srcOrd="2" destOrd="0" presId="urn:microsoft.com/office/officeart/2008/layout/LinedList"/>
    <dgm:cxn modelId="{940EA4D1-5636-894F-9C29-497CCE2E2EF8}" type="presParOf" srcId="{06D0AC8A-B3ED-844D-8913-66DE3A25E827}" destId="{009D191B-8DC9-FB46-A76E-F84ACFC6E1AF}" srcOrd="3" destOrd="0" presId="urn:microsoft.com/office/officeart/2008/layout/LinedList"/>
    <dgm:cxn modelId="{7AA221D5-2CC6-9C4B-97C1-F044418E4D79}" type="presParOf" srcId="{009D191B-8DC9-FB46-A76E-F84ACFC6E1AF}" destId="{95199900-3038-F241-B819-AB236277875C}" srcOrd="0" destOrd="0" presId="urn:microsoft.com/office/officeart/2008/layout/LinedList"/>
    <dgm:cxn modelId="{5B5CD262-4B97-C54F-908B-7F0360DC8175}" type="presParOf" srcId="{009D191B-8DC9-FB46-A76E-F84ACFC6E1AF}" destId="{5E9298CA-E4C8-6940-BF69-A1B8769969A2}" srcOrd="1" destOrd="0" presId="urn:microsoft.com/office/officeart/2008/layout/LinedList"/>
    <dgm:cxn modelId="{ECC0AD03-3AEA-134B-8994-0B9B5C5326BF}" type="presParOf" srcId="{06D0AC8A-B3ED-844D-8913-66DE3A25E827}" destId="{A377CA82-C7F7-A248-9762-7201A8BC57EE}" srcOrd="4" destOrd="0" presId="urn:microsoft.com/office/officeart/2008/layout/LinedList"/>
    <dgm:cxn modelId="{6086C5F5-80F6-9349-B3C4-1E80E470EB22}" type="presParOf" srcId="{06D0AC8A-B3ED-844D-8913-66DE3A25E827}" destId="{D57C58A6-3809-A54E-AE95-49DC9C3D1C2D}" srcOrd="5" destOrd="0" presId="urn:microsoft.com/office/officeart/2008/layout/LinedList"/>
    <dgm:cxn modelId="{BD999F6C-BF80-3F41-9A82-FC293D4400CF}" type="presParOf" srcId="{D57C58A6-3809-A54E-AE95-49DC9C3D1C2D}" destId="{7F8629D7-896E-8149-8491-B111023E1F7A}" srcOrd="0" destOrd="0" presId="urn:microsoft.com/office/officeart/2008/layout/LinedList"/>
    <dgm:cxn modelId="{40778E13-FFBA-D242-86D1-06A8AE0F73FE}" type="presParOf" srcId="{D57C58A6-3809-A54E-AE95-49DC9C3D1C2D}" destId="{E85D4558-88ED-6A4C-B103-48D472663B58}" srcOrd="1" destOrd="0" presId="urn:microsoft.com/office/officeart/2008/layout/LinedList"/>
    <dgm:cxn modelId="{31914A30-1FF8-B048-BADD-A2B295CC99F6}" type="presParOf" srcId="{06D0AC8A-B3ED-844D-8913-66DE3A25E827}" destId="{304D7DCF-3286-B349-A369-19A91D22085D}" srcOrd="6" destOrd="0" presId="urn:microsoft.com/office/officeart/2008/layout/LinedList"/>
    <dgm:cxn modelId="{BC18C85B-93E1-3846-A60F-A6C5A70316A7}" type="presParOf" srcId="{06D0AC8A-B3ED-844D-8913-66DE3A25E827}" destId="{4B989C37-0F57-BD4E-9039-0AFCD14A293D}" srcOrd="7" destOrd="0" presId="urn:microsoft.com/office/officeart/2008/layout/LinedList"/>
    <dgm:cxn modelId="{54929BAB-0588-DD4A-87E1-D1160683F7F1}" type="presParOf" srcId="{4B989C37-0F57-BD4E-9039-0AFCD14A293D}" destId="{ED1B83A5-2518-6340-95A3-0D6191EB4E12}" srcOrd="0" destOrd="0" presId="urn:microsoft.com/office/officeart/2008/layout/LinedList"/>
    <dgm:cxn modelId="{B4FA9237-AEEB-0947-AD84-0B7198C31AE8}" type="presParOf" srcId="{4B989C37-0F57-BD4E-9039-0AFCD14A293D}" destId="{AD991760-E14D-5148-A34E-003F16065A91}" srcOrd="1" destOrd="0" presId="urn:microsoft.com/office/officeart/2008/layout/LinedList"/>
    <dgm:cxn modelId="{82110DF9-78C4-4346-AE89-1E732EED6E84}" type="presParOf" srcId="{06D0AC8A-B3ED-844D-8913-66DE3A25E827}" destId="{D577FC7E-D594-7146-9072-4812641C7762}" srcOrd="8" destOrd="0" presId="urn:microsoft.com/office/officeart/2008/layout/LinedList"/>
    <dgm:cxn modelId="{9B3B7893-39AE-7846-8627-378438F10FFE}" type="presParOf" srcId="{06D0AC8A-B3ED-844D-8913-66DE3A25E827}" destId="{066083C5-FB04-6B4E-87F7-B3895023DFEC}" srcOrd="9" destOrd="0" presId="urn:microsoft.com/office/officeart/2008/layout/LinedList"/>
    <dgm:cxn modelId="{C95E206A-5056-644D-BB31-56F4BD1C83EA}" type="presParOf" srcId="{066083C5-FB04-6B4E-87F7-B3895023DFEC}" destId="{6E3C7E3D-457A-7849-8EDC-5493AF6531C3}" srcOrd="0" destOrd="0" presId="urn:microsoft.com/office/officeart/2008/layout/LinedList"/>
    <dgm:cxn modelId="{566F27ED-502F-1B49-999B-D73B06D79AAF}" type="presParOf" srcId="{066083C5-FB04-6B4E-87F7-B3895023DFEC}" destId="{19997106-D1BE-2644-B976-1850D79DEEAA}" srcOrd="1" destOrd="0" presId="urn:microsoft.com/office/officeart/2008/layout/LinedList"/>
    <dgm:cxn modelId="{7D6D93C2-04C3-6A4B-BDBB-586C61A06F97}" type="presParOf" srcId="{06D0AC8A-B3ED-844D-8913-66DE3A25E827}" destId="{4955799D-7A38-8D49-9765-AF4756BF6D26}" srcOrd="10" destOrd="0" presId="urn:microsoft.com/office/officeart/2008/layout/LinedList"/>
    <dgm:cxn modelId="{AC725FD2-80A8-B14E-9330-E818324A9E03}" type="presParOf" srcId="{06D0AC8A-B3ED-844D-8913-66DE3A25E827}" destId="{1883B105-9E5E-844E-A915-32F3C6B1A571}" srcOrd="11" destOrd="0" presId="urn:microsoft.com/office/officeart/2008/layout/LinedList"/>
    <dgm:cxn modelId="{7B4B110D-8669-A941-A4FB-1339CF7C070D}" type="presParOf" srcId="{1883B105-9E5E-844E-A915-32F3C6B1A571}" destId="{1A81CB26-012A-2541-8459-7D2DEB2E477E}" srcOrd="0" destOrd="0" presId="urn:microsoft.com/office/officeart/2008/layout/LinedList"/>
    <dgm:cxn modelId="{9F0B54CD-E268-8A4C-B4AA-1CC3BC3D11CE}" type="presParOf" srcId="{1883B105-9E5E-844E-A915-32F3C6B1A571}" destId="{C7ABA050-72F3-B04D-9F26-42BD6DE60154}" srcOrd="1" destOrd="0" presId="urn:microsoft.com/office/officeart/2008/layout/LinedList"/>
    <dgm:cxn modelId="{2951221A-54E9-3C4B-999E-9AC298BC06F9}" type="presParOf" srcId="{06D0AC8A-B3ED-844D-8913-66DE3A25E827}" destId="{B81ED18C-80BA-404D-91FC-89C327550FAD}" srcOrd="12" destOrd="0" presId="urn:microsoft.com/office/officeart/2008/layout/LinedList"/>
    <dgm:cxn modelId="{2E019013-0E9C-7C45-B0B3-D95FB05D328A}" type="presParOf" srcId="{06D0AC8A-B3ED-844D-8913-66DE3A25E827}" destId="{D2ABF0B4-FF56-1A4A-BA8C-11E70B6CE4C1}" srcOrd="13" destOrd="0" presId="urn:microsoft.com/office/officeart/2008/layout/LinedList"/>
    <dgm:cxn modelId="{1879AA91-23F5-9E49-93B5-2D043D6A6154}" type="presParOf" srcId="{D2ABF0B4-FF56-1A4A-BA8C-11E70B6CE4C1}" destId="{FBAA6F09-F94B-CD47-A044-35E3E8041702}" srcOrd="0" destOrd="0" presId="urn:microsoft.com/office/officeart/2008/layout/LinedList"/>
    <dgm:cxn modelId="{45A5A99D-1513-0D4B-B0FD-F7850A5D4A96}" type="presParOf" srcId="{D2ABF0B4-FF56-1A4A-BA8C-11E70B6CE4C1}" destId="{AD30AF00-6F34-FF42-934B-F5280128D610}" srcOrd="1" destOrd="0" presId="urn:microsoft.com/office/officeart/2008/layout/LinedList"/>
    <dgm:cxn modelId="{7C6BFF69-FD02-534B-B184-B137EEAE9E1E}" type="presParOf" srcId="{06D0AC8A-B3ED-844D-8913-66DE3A25E827}" destId="{F9B6514A-FFAE-1A46-93B8-7E09EFE5BFFB}" srcOrd="14" destOrd="0" presId="urn:microsoft.com/office/officeart/2008/layout/LinedList"/>
    <dgm:cxn modelId="{6DE9362D-7CF8-504A-81C0-F17D1561B94B}" type="presParOf" srcId="{06D0AC8A-B3ED-844D-8913-66DE3A25E827}" destId="{EDCA5F2F-2259-D14E-BF93-0D3ABE6E0559}" srcOrd="15" destOrd="0" presId="urn:microsoft.com/office/officeart/2008/layout/LinedList"/>
    <dgm:cxn modelId="{2F807B95-4CB0-284F-98D6-35663E759191}" type="presParOf" srcId="{EDCA5F2F-2259-D14E-BF93-0D3ABE6E0559}" destId="{BCDDDE74-F9CE-4F48-9224-7BC6532FD48F}" srcOrd="0" destOrd="0" presId="urn:microsoft.com/office/officeart/2008/layout/LinedList"/>
    <dgm:cxn modelId="{FBB1A76C-1897-3B4F-A670-3DE34D2F4F83}" type="presParOf" srcId="{EDCA5F2F-2259-D14E-BF93-0D3ABE6E0559}" destId="{D7D1CF50-62C2-1349-A3A3-6287E92F0466}" srcOrd="1" destOrd="0" presId="urn:microsoft.com/office/officeart/2008/layout/LinedList"/>
  </dgm:cxnLst>
  <dgm:bg/>
  <dgm:whole>
    <a:ln w="9525" cap="flat" cmpd="sng" algn="ctr">
      <a:solidFill>
        <a:schemeClr val="lt1">
          <a:hueOff val="0"/>
          <a:satOff val="0"/>
          <a:lumOff val="0"/>
        </a:schemeClr>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EA367C-BBA4-4960-BF3B-58F259F0AC76}" type="doc">
      <dgm:prSet loTypeId="urn:microsoft.com/office/officeart/2005/8/layout/hList1" loCatId="list" qsTypeId="urn:microsoft.com/office/officeart/2005/8/quickstyle/simple5" qsCatId="simple" csTypeId="urn:microsoft.com/office/officeart/2005/8/colors/accent2_2" csCatId="accent2" phldr="1"/>
      <dgm:spPr/>
      <dgm:t>
        <a:bodyPr/>
        <a:lstStyle/>
        <a:p>
          <a:endParaRPr lang="en-US"/>
        </a:p>
      </dgm:t>
    </dgm:pt>
    <dgm:pt modelId="{01A84075-EA03-4CBD-8E75-1DCCA4B39CD1}">
      <dgm:prSet/>
      <dgm:spPr>
        <a:solidFill>
          <a:srgbClr val="FFC000"/>
        </a:solidFill>
      </dgm:spPr>
      <dgm:t>
        <a:bodyPr/>
        <a:lstStyle/>
        <a:p>
          <a:r>
            <a:rPr lang="en-US" dirty="0">
              <a:solidFill>
                <a:schemeClr val="tx1"/>
              </a:solidFill>
            </a:rPr>
            <a:t>Emergency Transitional Housing Programs for People Living with HIV/AIDS (HASA) </a:t>
          </a:r>
        </a:p>
      </dgm:t>
    </dgm:pt>
    <dgm:pt modelId="{EBB835D5-A933-4CB6-B420-E4BDC0FC24F9}" type="parTrans" cxnId="{906ACE03-33BA-4AB0-B99F-68EFF1F68695}">
      <dgm:prSet/>
      <dgm:spPr/>
      <dgm:t>
        <a:bodyPr/>
        <a:lstStyle/>
        <a:p>
          <a:endParaRPr lang="en-US"/>
        </a:p>
      </dgm:t>
    </dgm:pt>
    <dgm:pt modelId="{7A42B608-D506-4A7E-9543-5AAA36C3777D}" type="sibTrans" cxnId="{906ACE03-33BA-4AB0-B99F-68EFF1F68695}">
      <dgm:prSet/>
      <dgm:spPr/>
      <dgm:t>
        <a:bodyPr/>
        <a:lstStyle/>
        <a:p>
          <a:endParaRPr lang="en-US"/>
        </a:p>
      </dgm:t>
    </dgm:pt>
    <dgm:pt modelId="{416161AC-2539-498D-B85F-AD8D1551A318}">
      <dgm:prSet/>
      <dgm:spPr>
        <a:solidFill>
          <a:srgbClr val="7030A0">
            <a:alpha val="90000"/>
          </a:srgbClr>
        </a:solidFill>
      </dgm:spPr>
      <dgm:t>
        <a:bodyPr/>
        <a:lstStyle/>
        <a:p>
          <a:endParaRPr lang="en-US" dirty="0">
            <a:solidFill>
              <a:schemeClr val="bg1"/>
            </a:solidFill>
          </a:endParaRPr>
        </a:p>
      </dgm:t>
    </dgm:pt>
    <dgm:pt modelId="{4A7209E3-009A-45CB-B594-AE29AFEF6E97}" type="parTrans" cxnId="{CFB1D0B9-85C4-475B-B264-9643E21FFFFF}">
      <dgm:prSet/>
      <dgm:spPr/>
      <dgm:t>
        <a:bodyPr/>
        <a:lstStyle/>
        <a:p>
          <a:endParaRPr lang="en-US"/>
        </a:p>
      </dgm:t>
    </dgm:pt>
    <dgm:pt modelId="{478667F1-50E3-46FE-B56B-A831B0041C35}" type="sibTrans" cxnId="{CFB1D0B9-85C4-475B-B264-9643E21FFFFF}">
      <dgm:prSet/>
      <dgm:spPr/>
      <dgm:t>
        <a:bodyPr/>
        <a:lstStyle/>
        <a:p>
          <a:endParaRPr lang="en-US"/>
        </a:p>
      </dgm:t>
    </dgm:pt>
    <dgm:pt modelId="{D885A9D3-4CAF-4512-A5D6-0AB87E6DD5C1}">
      <dgm:prSet/>
      <dgm:spPr>
        <a:solidFill>
          <a:srgbClr val="7030A0">
            <a:alpha val="90000"/>
          </a:srgbClr>
        </a:solidFill>
      </dgm:spPr>
      <dgm:t>
        <a:bodyPr/>
        <a:lstStyle/>
        <a:p>
          <a:r>
            <a:rPr lang="en-US" dirty="0">
              <a:solidFill>
                <a:schemeClr val="bg1"/>
              </a:solidFill>
            </a:rPr>
            <a:t>St. John’s, in operation since 2005, has 68 beds in Brooklyn.</a:t>
          </a:r>
        </a:p>
      </dgm:t>
    </dgm:pt>
    <dgm:pt modelId="{96571457-F415-414F-96A1-E0475050AC85}" type="parTrans" cxnId="{3154A2B9-DD3E-4622-9114-8A9A2D612851}">
      <dgm:prSet/>
      <dgm:spPr/>
      <dgm:t>
        <a:bodyPr/>
        <a:lstStyle/>
        <a:p>
          <a:endParaRPr lang="en-US"/>
        </a:p>
      </dgm:t>
    </dgm:pt>
    <dgm:pt modelId="{8E6C59A0-1852-419D-9B04-4E7B367CA29D}" type="sibTrans" cxnId="{3154A2B9-DD3E-4622-9114-8A9A2D612851}">
      <dgm:prSet/>
      <dgm:spPr/>
      <dgm:t>
        <a:bodyPr/>
        <a:lstStyle/>
        <a:p>
          <a:endParaRPr lang="en-US"/>
        </a:p>
      </dgm:t>
    </dgm:pt>
    <dgm:pt modelId="{F5AEFEE4-C166-4C0D-B439-C9CC104AD307}">
      <dgm:prSet/>
      <dgm:spPr>
        <a:solidFill>
          <a:srgbClr val="FFC000"/>
        </a:solidFill>
      </dgm:spPr>
      <dgm:t>
        <a:bodyPr/>
        <a:lstStyle/>
        <a:p>
          <a:r>
            <a:rPr lang="en-US" dirty="0">
              <a:solidFill>
                <a:schemeClr val="tx1"/>
              </a:solidFill>
            </a:rPr>
            <a:t>Domestic Violence Shelters</a:t>
          </a:r>
        </a:p>
      </dgm:t>
    </dgm:pt>
    <dgm:pt modelId="{22152763-3CFF-4DC7-A072-FE5D32BC0E35}" type="parTrans" cxnId="{FB993B71-9DA0-4403-9503-C117D6111EE4}">
      <dgm:prSet/>
      <dgm:spPr/>
      <dgm:t>
        <a:bodyPr/>
        <a:lstStyle/>
        <a:p>
          <a:endParaRPr lang="en-US"/>
        </a:p>
      </dgm:t>
    </dgm:pt>
    <dgm:pt modelId="{776C0961-CD5A-47FD-8A2D-C995C3D20602}" type="sibTrans" cxnId="{FB993B71-9DA0-4403-9503-C117D6111EE4}">
      <dgm:prSet/>
      <dgm:spPr/>
      <dgm:t>
        <a:bodyPr/>
        <a:lstStyle/>
        <a:p>
          <a:endParaRPr lang="en-US"/>
        </a:p>
      </dgm:t>
    </dgm:pt>
    <dgm:pt modelId="{2111D538-BB69-4514-9BCC-E1F168632F30}">
      <dgm:prSet/>
      <dgm:spPr>
        <a:solidFill>
          <a:srgbClr val="7030A0">
            <a:alpha val="90000"/>
          </a:srgbClr>
        </a:solidFill>
      </dgm:spPr>
      <dgm:t>
        <a:bodyPr/>
        <a:lstStyle/>
        <a:p>
          <a:r>
            <a:rPr lang="en-US" dirty="0">
              <a:solidFill>
                <a:schemeClr val="bg1"/>
              </a:solidFill>
            </a:rPr>
            <a:t>Aegis, in operation since 1981, is an emergency crisis shelter for families that serves up to 60 individuals (20 adults and 40 children); </a:t>
          </a:r>
        </a:p>
      </dgm:t>
    </dgm:pt>
    <dgm:pt modelId="{3E8EA320-AC2C-4D96-817E-5098C2833489}" type="parTrans" cxnId="{EBF918E0-51B4-4C44-928C-5FDA077F5936}">
      <dgm:prSet/>
      <dgm:spPr/>
      <dgm:t>
        <a:bodyPr/>
        <a:lstStyle/>
        <a:p>
          <a:endParaRPr lang="en-US"/>
        </a:p>
      </dgm:t>
    </dgm:pt>
    <dgm:pt modelId="{8B12D796-6525-429F-8EFD-43F37491D59C}" type="sibTrans" cxnId="{EBF918E0-51B4-4C44-928C-5FDA077F5936}">
      <dgm:prSet/>
      <dgm:spPr/>
      <dgm:t>
        <a:bodyPr/>
        <a:lstStyle/>
        <a:p>
          <a:endParaRPr lang="en-US"/>
        </a:p>
      </dgm:t>
    </dgm:pt>
    <dgm:pt modelId="{F29014E9-4164-4B27-8899-0A086992BF84}">
      <dgm:prSet/>
      <dgm:spPr>
        <a:solidFill>
          <a:srgbClr val="7030A0">
            <a:alpha val="90000"/>
          </a:srgbClr>
        </a:solidFill>
      </dgm:spPr>
      <dgm:t>
        <a:bodyPr/>
        <a:lstStyle/>
        <a:p>
          <a:r>
            <a:rPr lang="en-US" dirty="0">
              <a:solidFill>
                <a:schemeClr val="bg1"/>
              </a:solidFill>
            </a:rPr>
            <a:t>Athena, in operation since 2002, a Tier II transitional residence for families that serves 20 families (approximately 50 individuals). </a:t>
          </a:r>
        </a:p>
      </dgm:t>
    </dgm:pt>
    <dgm:pt modelId="{D4897D1B-5C24-47D7-BCB9-770F99CB39BB}" type="parTrans" cxnId="{4CA0E0C7-67BB-45DA-B3A4-6F512A847A75}">
      <dgm:prSet/>
      <dgm:spPr/>
      <dgm:t>
        <a:bodyPr/>
        <a:lstStyle/>
        <a:p>
          <a:endParaRPr lang="en-US"/>
        </a:p>
      </dgm:t>
    </dgm:pt>
    <dgm:pt modelId="{68033996-C6B5-4200-8A46-685396B977D5}" type="sibTrans" cxnId="{4CA0E0C7-67BB-45DA-B3A4-6F512A847A75}">
      <dgm:prSet/>
      <dgm:spPr/>
      <dgm:t>
        <a:bodyPr/>
        <a:lstStyle/>
        <a:p>
          <a:endParaRPr lang="en-US"/>
        </a:p>
      </dgm:t>
    </dgm:pt>
    <dgm:pt modelId="{8518189D-657C-FE45-82DA-D96227BA7716}" type="pres">
      <dgm:prSet presAssocID="{52EA367C-BBA4-4960-BF3B-58F259F0AC76}" presName="Name0" presStyleCnt="0">
        <dgm:presLayoutVars>
          <dgm:dir/>
          <dgm:animLvl val="lvl"/>
          <dgm:resizeHandles val="exact"/>
        </dgm:presLayoutVars>
      </dgm:prSet>
      <dgm:spPr/>
    </dgm:pt>
    <dgm:pt modelId="{6A711CA9-1A8E-0D47-83AF-F68BAEF4CEC4}" type="pres">
      <dgm:prSet presAssocID="{01A84075-EA03-4CBD-8E75-1DCCA4B39CD1}" presName="composite" presStyleCnt="0"/>
      <dgm:spPr/>
    </dgm:pt>
    <dgm:pt modelId="{B8E25F07-D2A8-154F-B44F-999DF766EB31}" type="pres">
      <dgm:prSet presAssocID="{01A84075-EA03-4CBD-8E75-1DCCA4B39CD1}" presName="parTx" presStyleLbl="alignNode1" presStyleIdx="0" presStyleCnt="2">
        <dgm:presLayoutVars>
          <dgm:chMax val="0"/>
          <dgm:chPref val="0"/>
          <dgm:bulletEnabled val="1"/>
        </dgm:presLayoutVars>
      </dgm:prSet>
      <dgm:spPr/>
    </dgm:pt>
    <dgm:pt modelId="{81194C92-EA4A-1144-AA59-6EEB6414B810}" type="pres">
      <dgm:prSet presAssocID="{01A84075-EA03-4CBD-8E75-1DCCA4B39CD1}" presName="desTx" presStyleLbl="alignAccFollowNode1" presStyleIdx="0" presStyleCnt="2" custLinFactNeighborY="268">
        <dgm:presLayoutVars>
          <dgm:bulletEnabled val="1"/>
        </dgm:presLayoutVars>
      </dgm:prSet>
      <dgm:spPr/>
    </dgm:pt>
    <dgm:pt modelId="{62C7A31F-077A-5247-AD00-9785940FC2F0}" type="pres">
      <dgm:prSet presAssocID="{7A42B608-D506-4A7E-9543-5AAA36C3777D}" presName="space" presStyleCnt="0"/>
      <dgm:spPr/>
    </dgm:pt>
    <dgm:pt modelId="{7338423E-F017-2746-83DB-678E56410D6B}" type="pres">
      <dgm:prSet presAssocID="{F5AEFEE4-C166-4C0D-B439-C9CC104AD307}" presName="composite" presStyleCnt="0"/>
      <dgm:spPr/>
    </dgm:pt>
    <dgm:pt modelId="{2ED81858-360B-054A-85B7-B30BA9CF9B76}" type="pres">
      <dgm:prSet presAssocID="{F5AEFEE4-C166-4C0D-B439-C9CC104AD307}" presName="parTx" presStyleLbl="alignNode1" presStyleIdx="1" presStyleCnt="2">
        <dgm:presLayoutVars>
          <dgm:chMax val="0"/>
          <dgm:chPref val="0"/>
          <dgm:bulletEnabled val="1"/>
        </dgm:presLayoutVars>
      </dgm:prSet>
      <dgm:spPr/>
    </dgm:pt>
    <dgm:pt modelId="{3384358E-EDDE-B84D-BBA0-810A9C6E269A}" type="pres">
      <dgm:prSet presAssocID="{F5AEFEE4-C166-4C0D-B439-C9CC104AD307}" presName="desTx" presStyleLbl="alignAccFollowNode1" presStyleIdx="1" presStyleCnt="2">
        <dgm:presLayoutVars>
          <dgm:bulletEnabled val="1"/>
        </dgm:presLayoutVars>
      </dgm:prSet>
      <dgm:spPr/>
    </dgm:pt>
  </dgm:ptLst>
  <dgm:cxnLst>
    <dgm:cxn modelId="{906ACE03-33BA-4AB0-B99F-68EFF1F68695}" srcId="{52EA367C-BBA4-4960-BF3B-58F259F0AC76}" destId="{01A84075-EA03-4CBD-8E75-1DCCA4B39CD1}" srcOrd="0" destOrd="0" parTransId="{EBB835D5-A933-4CB6-B420-E4BDC0FC24F9}" sibTransId="{7A42B608-D506-4A7E-9543-5AAA36C3777D}"/>
    <dgm:cxn modelId="{F80A3C2D-347D-4647-9D9D-5CEB1239EC6C}" type="presOf" srcId="{52EA367C-BBA4-4960-BF3B-58F259F0AC76}" destId="{8518189D-657C-FE45-82DA-D96227BA7716}" srcOrd="0" destOrd="0" presId="urn:microsoft.com/office/officeart/2005/8/layout/hList1"/>
    <dgm:cxn modelId="{0FBC3943-1959-6C4E-BDC6-0D03A4B90CC3}" type="presOf" srcId="{01A84075-EA03-4CBD-8E75-1DCCA4B39CD1}" destId="{B8E25F07-D2A8-154F-B44F-999DF766EB31}" srcOrd="0" destOrd="0" presId="urn:microsoft.com/office/officeart/2005/8/layout/hList1"/>
    <dgm:cxn modelId="{FB993B71-9DA0-4403-9503-C117D6111EE4}" srcId="{52EA367C-BBA4-4960-BF3B-58F259F0AC76}" destId="{F5AEFEE4-C166-4C0D-B439-C9CC104AD307}" srcOrd="1" destOrd="0" parTransId="{22152763-3CFF-4DC7-A072-FE5D32BC0E35}" sibTransId="{776C0961-CD5A-47FD-8A2D-C995C3D20602}"/>
    <dgm:cxn modelId="{59A91659-1BC5-8D42-BC32-0B82189BF230}" type="presOf" srcId="{416161AC-2539-498D-B85F-AD8D1551A318}" destId="{81194C92-EA4A-1144-AA59-6EEB6414B810}" srcOrd="0" destOrd="0" presId="urn:microsoft.com/office/officeart/2005/8/layout/hList1"/>
    <dgm:cxn modelId="{57C83EA2-05D5-7547-B23B-FB82E8E013E5}" type="presOf" srcId="{D885A9D3-4CAF-4512-A5D6-0AB87E6DD5C1}" destId="{81194C92-EA4A-1144-AA59-6EEB6414B810}" srcOrd="0" destOrd="1" presId="urn:microsoft.com/office/officeart/2005/8/layout/hList1"/>
    <dgm:cxn modelId="{196607AA-A764-B343-8EAA-D306CAC0FEB5}" type="presOf" srcId="{F29014E9-4164-4B27-8899-0A086992BF84}" destId="{3384358E-EDDE-B84D-BBA0-810A9C6E269A}" srcOrd="0" destOrd="1" presId="urn:microsoft.com/office/officeart/2005/8/layout/hList1"/>
    <dgm:cxn modelId="{3154A2B9-DD3E-4622-9114-8A9A2D612851}" srcId="{01A84075-EA03-4CBD-8E75-1DCCA4B39CD1}" destId="{D885A9D3-4CAF-4512-A5D6-0AB87E6DD5C1}" srcOrd="1" destOrd="0" parTransId="{96571457-F415-414F-96A1-E0475050AC85}" sibTransId="{8E6C59A0-1852-419D-9B04-4E7B367CA29D}"/>
    <dgm:cxn modelId="{CFB1D0B9-85C4-475B-B264-9643E21FFFFF}" srcId="{01A84075-EA03-4CBD-8E75-1DCCA4B39CD1}" destId="{416161AC-2539-498D-B85F-AD8D1551A318}" srcOrd="0" destOrd="0" parTransId="{4A7209E3-009A-45CB-B594-AE29AFEF6E97}" sibTransId="{478667F1-50E3-46FE-B56B-A831B0041C35}"/>
    <dgm:cxn modelId="{E1132FC3-C3F6-3748-BC7C-6C066FC5512B}" type="presOf" srcId="{F5AEFEE4-C166-4C0D-B439-C9CC104AD307}" destId="{2ED81858-360B-054A-85B7-B30BA9CF9B76}" srcOrd="0" destOrd="0" presId="urn:microsoft.com/office/officeart/2005/8/layout/hList1"/>
    <dgm:cxn modelId="{4CA0E0C7-67BB-45DA-B3A4-6F512A847A75}" srcId="{F5AEFEE4-C166-4C0D-B439-C9CC104AD307}" destId="{F29014E9-4164-4B27-8899-0A086992BF84}" srcOrd="1" destOrd="0" parTransId="{D4897D1B-5C24-47D7-BCB9-770F99CB39BB}" sibTransId="{68033996-C6B5-4200-8A46-685396B977D5}"/>
    <dgm:cxn modelId="{EBF918E0-51B4-4C44-928C-5FDA077F5936}" srcId="{F5AEFEE4-C166-4C0D-B439-C9CC104AD307}" destId="{2111D538-BB69-4514-9BCC-E1F168632F30}" srcOrd="0" destOrd="0" parTransId="{3E8EA320-AC2C-4D96-817E-5098C2833489}" sibTransId="{8B12D796-6525-429F-8EFD-43F37491D59C}"/>
    <dgm:cxn modelId="{CA2857E9-57AD-EC4A-B5DC-486ADF235E12}" type="presOf" srcId="{2111D538-BB69-4514-9BCC-E1F168632F30}" destId="{3384358E-EDDE-B84D-BBA0-810A9C6E269A}" srcOrd="0" destOrd="0" presId="urn:microsoft.com/office/officeart/2005/8/layout/hList1"/>
    <dgm:cxn modelId="{7B954D5A-0BBF-BF4C-A40F-3911C62D6C14}" type="presParOf" srcId="{8518189D-657C-FE45-82DA-D96227BA7716}" destId="{6A711CA9-1A8E-0D47-83AF-F68BAEF4CEC4}" srcOrd="0" destOrd="0" presId="urn:microsoft.com/office/officeart/2005/8/layout/hList1"/>
    <dgm:cxn modelId="{5396EDDC-8480-A042-B845-D8F04F7B202F}" type="presParOf" srcId="{6A711CA9-1A8E-0D47-83AF-F68BAEF4CEC4}" destId="{B8E25F07-D2A8-154F-B44F-999DF766EB31}" srcOrd="0" destOrd="0" presId="urn:microsoft.com/office/officeart/2005/8/layout/hList1"/>
    <dgm:cxn modelId="{45D25773-CD18-3043-AF2B-07D091289A60}" type="presParOf" srcId="{6A711CA9-1A8E-0D47-83AF-F68BAEF4CEC4}" destId="{81194C92-EA4A-1144-AA59-6EEB6414B810}" srcOrd="1" destOrd="0" presId="urn:microsoft.com/office/officeart/2005/8/layout/hList1"/>
    <dgm:cxn modelId="{4685B4DE-5D6C-8C48-9764-7E5EB2D9BA17}" type="presParOf" srcId="{8518189D-657C-FE45-82DA-D96227BA7716}" destId="{62C7A31F-077A-5247-AD00-9785940FC2F0}" srcOrd="1" destOrd="0" presId="urn:microsoft.com/office/officeart/2005/8/layout/hList1"/>
    <dgm:cxn modelId="{E1CA8918-51D1-D14E-8641-B60195A9FFD4}" type="presParOf" srcId="{8518189D-657C-FE45-82DA-D96227BA7716}" destId="{7338423E-F017-2746-83DB-678E56410D6B}" srcOrd="2" destOrd="0" presId="urn:microsoft.com/office/officeart/2005/8/layout/hList1"/>
    <dgm:cxn modelId="{E6F9FCD8-89F3-A448-A6E2-7CF9086740DE}" type="presParOf" srcId="{7338423E-F017-2746-83DB-678E56410D6B}" destId="{2ED81858-360B-054A-85B7-B30BA9CF9B76}" srcOrd="0" destOrd="0" presId="urn:microsoft.com/office/officeart/2005/8/layout/hList1"/>
    <dgm:cxn modelId="{1C0E26DE-8EEB-074D-85E2-F6308C043024}" type="presParOf" srcId="{7338423E-F017-2746-83DB-678E56410D6B}" destId="{3384358E-EDDE-B84D-BBA0-810A9C6E269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CC6F22-69D3-48ED-B102-456E8610B49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673A8E1-46B0-46BE-82BA-72BD70504E6E}">
      <dgm:prSet/>
      <dgm:spPr/>
      <dgm:t>
        <a:bodyPr/>
        <a:lstStyle/>
        <a:p>
          <a:pPr rtl="0"/>
          <a:r>
            <a:rPr lang="en-US" dirty="0">
              <a:latin typeface="Sitka Heading"/>
              <a:ea typeface="Cambria"/>
              <a:cs typeface="Calibri"/>
            </a:rPr>
            <a:t>Programming and Services: Welcome centers are low-barrier programs specifically targeted toward unsheltered individuals.  The  Welcome Centers are equipped with on-site services and staff who work closely with unsheltered New Yorkers to build trust, stabilize lives and encourage further transition off the streets.</a:t>
          </a:r>
        </a:p>
      </dgm:t>
    </dgm:pt>
    <dgm:pt modelId="{7D7CD623-6340-4000-8615-72EAF634A63B}" type="parTrans" cxnId="{3A455D09-DF74-4983-A26E-823F4FA8DB64}">
      <dgm:prSet/>
      <dgm:spPr/>
      <dgm:t>
        <a:bodyPr/>
        <a:lstStyle/>
        <a:p>
          <a:endParaRPr lang="en-US"/>
        </a:p>
      </dgm:t>
    </dgm:pt>
    <dgm:pt modelId="{E2B81EF5-128A-41C1-A8DA-6C78138A8987}" type="sibTrans" cxnId="{3A455D09-DF74-4983-A26E-823F4FA8DB64}">
      <dgm:prSet/>
      <dgm:spPr/>
      <dgm:t>
        <a:bodyPr/>
        <a:lstStyle/>
        <a:p>
          <a:endParaRPr lang="en-US"/>
        </a:p>
      </dgm:t>
    </dgm:pt>
    <dgm:pt modelId="{6F589669-56BA-499D-9050-B9CB6A0B3FE3}">
      <dgm:prSet/>
      <dgm:spPr/>
      <dgm:t>
        <a:bodyPr/>
        <a:lstStyle/>
        <a:p>
          <a:pPr rtl="0"/>
          <a:r>
            <a:rPr lang="en-US" dirty="0">
              <a:latin typeface="Sitka Heading"/>
              <a:ea typeface="Cambria"/>
              <a:cs typeface="Calibri"/>
            </a:rPr>
            <a:t>The Welcome Centers operate as immediate need/pre assessment sites.  The goal is to quickly bring New Yorkers experiencing unsheltered homelessness inside and connect them to compassionate staff who, first work to meet their immediate needs, cultivate a relationship and then discuss their long term needs and  the services and transitional housing options available to them.  By forming a rapport  with the clients  over time , Welcome Center staff are better able to assess the longer-term needs of the clients  and more effectively  communicate  the options available to them. </a:t>
          </a:r>
        </a:p>
      </dgm:t>
    </dgm:pt>
    <dgm:pt modelId="{6BAA9C04-356D-4A64-8BB1-E1D6BB5FE02C}" type="parTrans" cxnId="{BA36890B-32C9-49B1-84C8-5FA8F862AD5E}">
      <dgm:prSet/>
      <dgm:spPr/>
      <dgm:t>
        <a:bodyPr/>
        <a:lstStyle/>
        <a:p>
          <a:endParaRPr lang="en-US"/>
        </a:p>
      </dgm:t>
    </dgm:pt>
    <dgm:pt modelId="{34A2AE99-F23B-4512-AC0A-CCA43D4FDFFD}" type="sibTrans" cxnId="{BA36890B-32C9-49B1-84C8-5FA8F862AD5E}">
      <dgm:prSet/>
      <dgm:spPr/>
      <dgm:t>
        <a:bodyPr/>
        <a:lstStyle/>
        <a:p>
          <a:endParaRPr lang="en-US"/>
        </a:p>
      </dgm:t>
    </dgm:pt>
    <dgm:pt modelId="{784DD2DC-1B12-45F5-9612-4C594B4548E8}">
      <dgm:prSet/>
      <dgm:spPr/>
      <dgm:t>
        <a:bodyPr/>
        <a:lstStyle/>
        <a:p>
          <a:pPr rtl="0"/>
          <a:r>
            <a:rPr lang="en-US" dirty="0">
              <a:latin typeface="Sitka Heading"/>
              <a:ea typeface="Cambria"/>
              <a:cs typeface="Calibri"/>
            </a:rPr>
            <a:t>Because Welcome Centers are focused on connecting clients to other ,longer term DSS-DHS facilities , the average lengths  of stay at the Welcome Centers are shorter that at other DSS-DHS facilities. The stay is usually  30 days or less depending on the assessment .</a:t>
          </a:r>
        </a:p>
      </dgm:t>
    </dgm:pt>
    <dgm:pt modelId="{565BB8BE-4AB0-4492-A6A3-57D1568613D1}" type="parTrans" cxnId="{E8A8FB70-34FC-452B-8CF9-9BEEEDBFE191}">
      <dgm:prSet/>
      <dgm:spPr/>
      <dgm:t>
        <a:bodyPr/>
        <a:lstStyle/>
        <a:p>
          <a:endParaRPr lang="en-US"/>
        </a:p>
      </dgm:t>
    </dgm:pt>
    <dgm:pt modelId="{8DD70F5D-3C84-493E-86A2-C20D4DB6E331}" type="sibTrans" cxnId="{E8A8FB70-34FC-452B-8CF9-9BEEEDBFE191}">
      <dgm:prSet/>
      <dgm:spPr/>
      <dgm:t>
        <a:bodyPr/>
        <a:lstStyle/>
        <a:p>
          <a:endParaRPr lang="en-US"/>
        </a:p>
      </dgm:t>
    </dgm:pt>
    <dgm:pt modelId="{81337C84-B618-4F3B-B1F0-008A3233DFE6}" type="pres">
      <dgm:prSet presAssocID="{9DCC6F22-69D3-48ED-B102-456E8610B49C}" presName="root" presStyleCnt="0">
        <dgm:presLayoutVars>
          <dgm:dir/>
          <dgm:resizeHandles val="exact"/>
        </dgm:presLayoutVars>
      </dgm:prSet>
      <dgm:spPr/>
    </dgm:pt>
    <dgm:pt modelId="{B3D81449-03CB-41C9-AE5D-EEF440793099}" type="pres">
      <dgm:prSet presAssocID="{2673A8E1-46B0-46BE-82BA-72BD70504E6E}" presName="compNode" presStyleCnt="0"/>
      <dgm:spPr/>
    </dgm:pt>
    <dgm:pt modelId="{31D5F16A-3563-401E-99A2-7CC2A85728D8}" type="pres">
      <dgm:prSet presAssocID="{2673A8E1-46B0-46BE-82BA-72BD70504E6E}" presName="bgRect" presStyleLbl="bgShp" presStyleIdx="0" presStyleCnt="3"/>
      <dgm:spPr/>
    </dgm:pt>
    <dgm:pt modelId="{2B08252B-A739-47AE-92A3-4E41E820C8DB}" type="pres">
      <dgm:prSet presAssocID="{2673A8E1-46B0-46BE-82BA-72BD70504E6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rm scene"/>
        </a:ext>
      </dgm:extLst>
    </dgm:pt>
    <dgm:pt modelId="{FD436FB7-02AE-4938-A609-CE15CA2B6A35}" type="pres">
      <dgm:prSet presAssocID="{2673A8E1-46B0-46BE-82BA-72BD70504E6E}" presName="spaceRect" presStyleCnt="0"/>
      <dgm:spPr/>
    </dgm:pt>
    <dgm:pt modelId="{99443655-2F64-4982-B549-FB3A8AFE8954}" type="pres">
      <dgm:prSet presAssocID="{2673A8E1-46B0-46BE-82BA-72BD70504E6E}" presName="parTx" presStyleLbl="revTx" presStyleIdx="0" presStyleCnt="3">
        <dgm:presLayoutVars>
          <dgm:chMax val="0"/>
          <dgm:chPref val="0"/>
        </dgm:presLayoutVars>
      </dgm:prSet>
      <dgm:spPr/>
    </dgm:pt>
    <dgm:pt modelId="{446F9E7A-F47A-4626-ABE5-53E97442286D}" type="pres">
      <dgm:prSet presAssocID="{E2B81EF5-128A-41C1-A8DA-6C78138A8987}" presName="sibTrans" presStyleCnt="0"/>
      <dgm:spPr/>
    </dgm:pt>
    <dgm:pt modelId="{5340D0ED-95FE-4A3F-BCEE-05388C46B6B0}" type="pres">
      <dgm:prSet presAssocID="{6F589669-56BA-499D-9050-B9CB6A0B3FE3}" presName="compNode" presStyleCnt="0"/>
      <dgm:spPr/>
    </dgm:pt>
    <dgm:pt modelId="{444D3DE0-02D3-44EE-B544-D7DE8F7F1694}" type="pres">
      <dgm:prSet presAssocID="{6F589669-56BA-499D-9050-B9CB6A0B3FE3}" presName="bgRect" presStyleLbl="bgShp" presStyleIdx="1" presStyleCnt="3"/>
      <dgm:spPr/>
    </dgm:pt>
    <dgm:pt modelId="{F26EC841-F358-44C6-ABEA-9509261E3F68}" type="pres">
      <dgm:prSet presAssocID="{6F589669-56BA-499D-9050-B9CB6A0B3FE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urban scene"/>
        </a:ext>
      </dgm:extLst>
    </dgm:pt>
    <dgm:pt modelId="{0BB8933C-A21F-4D74-A410-B23FB18708AE}" type="pres">
      <dgm:prSet presAssocID="{6F589669-56BA-499D-9050-B9CB6A0B3FE3}" presName="spaceRect" presStyleCnt="0"/>
      <dgm:spPr/>
    </dgm:pt>
    <dgm:pt modelId="{4D4D2EFD-1B97-4D12-AE17-0FB405C75F00}" type="pres">
      <dgm:prSet presAssocID="{6F589669-56BA-499D-9050-B9CB6A0B3FE3}" presName="parTx" presStyleLbl="revTx" presStyleIdx="1" presStyleCnt="3">
        <dgm:presLayoutVars>
          <dgm:chMax val="0"/>
          <dgm:chPref val="0"/>
        </dgm:presLayoutVars>
      </dgm:prSet>
      <dgm:spPr/>
    </dgm:pt>
    <dgm:pt modelId="{A7A03A58-C9C6-47B8-B3D5-4E3CED402D98}" type="pres">
      <dgm:prSet presAssocID="{34A2AE99-F23B-4512-AC0A-CCA43D4FDFFD}" presName="sibTrans" presStyleCnt="0"/>
      <dgm:spPr/>
    </dgm:pt>
    <dgm:pt modelId="{E9CC231C-2F4E-4ED6-944C-00833F77B4D6}" type="pres">
      <dgm:prSet presAssocID="{784DD2DC-1B12-45F5-9612-4C594B4548E8}" presName="compNode" presStyleCnt="0"/>
      <dgm:spPr/>
    </dgm:pt>
    <dgm:pt modelId="{56E7E0C2-BC41-4A76-81E5-DB2744B37267}" type="pres">
      <dgm:prSet presAssocID="{784DD2DC-1B12-45F5-9612-4C594B4548E8}" presName="bgRect" presStyleLbl="bgShp" presStyleIdx="2" presStyleCnt="3"/>
      <dgm:spPr/>
    </dgm:pt>
    <dgm:pt modelId="{22CDC173-CF3A-4B23-B245-83CFBB1A55D8}" type="pres">
      <dgm:prSet presAssocID="{784DD2DC-1B12-45F5-9612-4C594B4548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sconnected"/>
        </a:ext>
      </dgm:extLst>
    </dgm:pt>
    <dgm:pt modelId="{1422F8D1-F49F-46DB-8A98-B1ACD637F981}" type="pres">
      <dgm:prSet presAssocID="{784DD2DC-1B12-45F5-9612-4C594B4548E8}" presName="spaceRect" presStyleCnt="0"/>
      <dgm:spPr/>
    </dgm:pt>
    <dgm:pt modelId="{0A9223E1-780B-49E5-95AC-D0388A522240}" type="pres">
      <dgm:prSet presAssocID="{784DD2DC-1B12-45F5-9612-4C594B4548E8}" presName="parTx" presStyleLbl="revTx" presStyleIdx="2" presStyleCnt="3">
        <dgm:presLayoutVars>
          <dgm:chMax val="0"/>
          <dgm:chPref val="0"/>
        </dgm:presLayoutVars>
      </dgm:prSet>
      <dgm:spPr/>
    </dgm:pt>
  </dgm:ptLst>
  <dgm:cxnLst>
    <dgm:cxn modelId="{3A455D09-DF74-4983-A26E-823F4FA8DB64}" srcId="{9DCC6F22-69D3-48ED-B102-456E8610B49C}" destId="{2673A8E1-46B0-46BE-82BA-72BD70504E6E}" srcOrd="0" destOrd="0" parTransId="{7D7CD623-6340-4000-8615-72EAF634A63B}" sibTransId="{E2B81EF5-128A-41C1-A8DA-6C78138A8987}"/>
    <dgm:cxn modelId="{BA36890B-32C9-49B1-84C8-5FA8F862AD5E}" srcId="{9DCC6F22-69D3-48ED-B102-456E8610B49C}" destId="{6F589669-56BA-499D-9050-B9CB6A0B3FE3}" srcOrd="1" destOrd="0" parTransId="{6BAA9C04-356D-4A64-8BB1-E1D6BB5FE02C}" sibTransId="{34A2AE99-F23B-4512-AC0A-CCA43D4FDFFD}"/>
    <dgm:cxn modelId="{D9C8BC13-FD35-4BCD-B38B-165D65438CE7}" type="presOf" srcId="{6F589669-56BA-499D-9050-B9CB6A0B3FE3}" destId="{4D4D2EFD-1B97-4D12-AE17-0FB405C75F00}" srcOrd="0" destOrd="0" presId="urn:microsoft.com/office/officeart/2018/2/layout/IconVerticalSolidList"/>
    <dgm:cxn modelId="{C93FBD1F-9F99-49AA-8DFE-411CE5B15A71}" type="presOf" srcId="{784DD2DC-1B12-45F5-9612-4C594B4548E8}" destId="{0A9223E1-780B-49E5-95AC-D0388A522240}" srcOrd="0" destOrd="0" presId="urn:microsoft.com/office/officeart/2018/2/layout/IconVerticalSolidList"/>
    <dgm:cxn modelId="{E8A8FB70-34FC-452B-8CF9-9BEEEDBFE191}" srcId="{9DCC6F22-69D3-48ED-B102-456E8610B49C}" destId="{784DD2DC-1B12-45F5-9612-4C594B4548E8}" srcOrd="2" destOrd="0" parTransId="{565BB8BE-4AB0-4492-A6A3-57D1568613D1}" sibTransId="{8DD70F5D-3C84-493E-86A2-C20D4DB6E331}"/>
    <dgm:cxn modelId="{8C18BF51-DF0D-4E6E-9AED-47BC0F936EDA}" type="presOf" srcId="{2673A8E1-46B0-46BE-82BA-72BD70504E6E}" destId="{99443655-2F64-4982-B549-FB3A8AFE8954}" srcOrd="0" destOrd="0" presId="urn:microsoft.com/office/officeart/2018/2/layout/IconVerticalSolidList"/>
    <dgm:cxn modelId="{CF8760EF-4571-4449-8A00-0964EEC7611F}" type="presOf" srcId="{9DCC6F22-69D3-48ED-B102-456E8610B49C}" destId="{81337C84-B618-4F3B-B1F0-008A3233DFE6}" srcOrd="0" destOrd="0" presId="urn:microsoft.com/office/officeart/2018/2/layout/IconVerticalSolidList"/>
    <dgm:cxn modelId="{9633BEB9-BD8E-4A58-8417-4628D2F698B8}" type="presParOf" srcId="{81337C84-B618-4F3B-B1F0-008A3233DFE6}" destId="{B3D81449-03CB-41C9-AE5D-EEF440793099}" srcOrd="0" destOrd="0" presId="urn:microsoft.com/office/officeart/2018/2/layout/IconVerticalSolidList"/>
    <dgm:cxn modelId="{FA39F88B-98CC-4E13-9C17-FA68E0631E21}" type="presParOf" srcId="{B3D81449-03CB-41C9-AE5D-EEF440793099}" destId="{31D5F16A-3563-401E-99A2-7CC2A85728D8}" srcOrd="0" destOrd="0" presId="urn:microsoft.com/office/officeart/2018/2/layout/IconVerticalSolidList"/>
    <dgm:cxn modelId="{F3C3690D-2A14-4AA3-A0B4-65C38C7B7169}" type="presParOf" srcId="{B3D81449-03CB-41C9-AE5D-EEF440793099}" destId="{2B08252B-A739-47AE-92A3-4E41E820C8DB}" srcOrd="1" destOrd="0" presId="urn:microsoft.com/office/officeart/2018/2/layout/IconVerticalSolidList"/>
    <dgm:cxn modelId="{90596AA1-ECB5-4B15-8013-E95E1D60B01A}" type="presParOf" srcId="{B3D81449-03CB-41C9-AE5D-EEF440793099}" destId="{FD436FB7-02AE-4938-A609-CE15CA2B6A35}" srcOrd="2" destOrd="0" presId="urn:microsoft.com/office/officeart/2018/2/layout/IconVerticalSolidList"/>
    <dgm:cxn modelId="{86F52264-859D-4C7A-85A5-74B47108578F}" type="presParOf" srcId="{B3D81449-03CB-41C9-AE5D-EEF440793099}" destId="{99443655-2F64-4982-B549-FB3A8AFE8954}" srcOrd="3" destOrd="0" presId="urn:microsoft.com/office/officeart/2018/2/layout/IconVerticalSolidList"/>
    <dgm:cxn modelId="{CDF50B25-3E3A-4C38-B336-9954E561D0BB}" type="presParOf" srcId="{81337C84-B618-4F3B-B1F0-008A3233DFE6}" destId="{446F9E7A-F47A-4626-ABE5-53E97442286D}" srcOrd="1" destOrd="0" presId="urn:microsoft.com/office/officeart/2018/2/layout/IconVerticalSolidList"/>
    <dgm:cxn modelId="{E84D2B4D-F47E-4C59-985D-7410E0812663}" type="presParOf" srcId="{81337C84-B618-4F3B-B1F0-008A3233DFE6}" destId="{5340D0ED-95FE-4A3F-BCEE-05388C46B6B0}" srcOrd="2" destOrd="0" presId="urn:microsoft.com/office/officeart/2018/2/layout/IconVerticalSolidList"/>
    <dgm:cxn modelId="{3F4958DC-50FC-4729-8863-2F3EC1A449F6}" type="presParOf" srcId="{5340D0ED-95FE-4A3F-BCEE-05388C46B6B0}" destId="{444D3DE0-02D3-44EE-B544-D7DE8F7F1694}" srcOrd="0" destOrd="0" presId="urn:microsoft.com/office/officeart/2018/2/layout/IconVerticalSolidList"/>
    <dgm:cxn modelId="{C28B3D8B-3A97-40CC-82D7-C6C748794F8B}" type="presParOf" srcId="{5340D0ED-95FE-4A3F-BCEE-05388C46B6B0}" destId="{F26EC841-F358-44C6-ABEA-9509261E3F68}" srcOrd="1" destOrd="0" presId="urn:microsoft.com/office/officeart/2018/2/layout/IconVerticalSolidList"/>
    <dgm:cxn modelId="{429957A4-1A06-4512-906E-847C7BC422C7}" type="presParOf" srcId="{5340D0ED-95FE-4A3F-BCEE-05388C46B6B0}" destId="{0BB8933C-A21F-4D74-A410-B23FB18708AE}" srcOrd="2" destOrd="0" presId="urn:microsoft.com/office/officeart/2018/2/layout/IconVerticalSolidList"/>
    <dgm:cxn modelId="{0E8AFE18-B197-429A-A682-97477870C645}" type="presParOf" srcId="{5340D0ED-95FE-4A3F-BCEE-05388C46B6B0}" destId="{4D4D2EFD-1B97-4D12-AE17-0FB405C75F00}" srcOrd="3" destOrd="0" presId="urn:microsoft.com/office/officeart/2018/2/layout/IconVerticalSolidList"/>
    <dgm:cxn modelId="{F3A8E10E-EAE7-4016-81B6-6697CE5F185F}" type="presParOf" srcId="{81337C84-B618-4F3B-B1F0-008A3233DFE6}" destId="{A7A03A58-C9C6-47B8-B3D5-4E3CED402D98}" srcOrd="3" destOrd="0" presId="urn:microsoft.com/office/officeart/2018/2/layout/IconVerticalSolidList"/>
    <dgm:cxn modelId="{7326A28A-1099-4216-BE75-91A401D7E6C6}" type="presParOf" srcId="{81337C84-B618-4F3B-B1F0-008A3233DFE6}" destId="{E9CC231C-2F4E-4ED6-944C-00833F77B4D6}" srcOrd="4" destOrd="0" presId="urn:microsoft.com/office/officeart/2018/2/layout/IconVerticalSolidList"/>
    <dgm:cxn modelId="{E81C6FCF-BEFF-4D7F-B631-A878925F4F9B}" type="presParOf" srcId="{E9CC231C-2F4E-4ED6-944C-00833F77B4D6}" destId="{56E7E0C2-BC41-4A76-81E5-DB2744B37267}" srcOrd="0" destOrd="0" presId="urn:microsoft.com/office/officeart/2018/2/layout/IconVerticalSolidList"/>
    <dgm:cxn modelId="{C0D4D456-3B0C-4F97-97E0-A1134E57AACB}" type="presParOf" srcId="{E9CC231C-2F4E-4ED6-944C-00833F77B4D6}" destId="{22CDC173-CF3A-4B23-B245-83CFBB1A55D8}" srcOrd="1" destOrd="0" presId="urn:microsoft.com/office/officeart/2018/2/layout/IconVerticalSolidList"/>
    <dgm:cxn modelId="{83871519-E320-453B-9B86-1F2C86758E20}" type="presParOf" srcId="{E9CC231C-2F4E-4ED6-944C-00833F77B4D6}" destId="{1422F8D1-F49F-46DB-8A98-B1ACD637F981}" srcOrd="2" destOrd="0" presId="urn:microsoft.com/office/officeart/2018/2/layout/IconVerticalSolidList"/>
    <dgm:cxn modelId="{D0FCF635-49A1-4186-9262-016F05FDFA81}" type="presParOf" srcId="{E9CC231C-2F4E-4ED6-944C-00833F77B4D6}" destId="{0A9223E1-780B-49E5-95AC-D0388A52224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36E5F-9B9C-1B4E-B663-40D8D4C3719B}">
      <dsp:nvSpPr>
        <dsp:cNvPr id="0" name=""/>
        <dsp:cNvSpPr/>
      </dsp:nvSpPr>
      <dsp:spPr>
        <a:xfrm>
          <a:off x="784239" y="273"/>
          <a:ext cx="3294426" cy="1976656"/>
        </a:xfrm>
        <a:prstGeom prst="rect">
          <a:avLst/>
        </a:prstGeom>
        <a:solidFill>
          <a:srgbClr val="FFC000"/>
        </a:solidFill>
        <a:ln w="38100" cap="flat" cmpd="sng" algn="ctr">
          <a:solidFill>
            <a:srgbClr val="7030A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tx1"/>
              </a:solidFill>
              <a:cs typeface="+mn-cs"/>
            </a:rPr>
            <a:t>Founded in 1978</a:t>
          </a:r>
          <a:endParaRPr lang="en-US" sz="3200" kern="1200" dirty="0">
            <a:solidFill>
              <a:schemeClr val="tx1"/>
            </a:solidFill>
          </a:endParaRPr>
        </a:p>
      </dsp:txBody>
      <dsp:txXfrm>
        <a:off x="784239" y="273"/>
        <a:ext cx="3294426" cy="1976656"/>
      </dsp:txXfrm>
    </dsp:sp>
    <dsp:sp modelId="{F2C3E502-B3DB-874A-8BBA-650CB03E3E1B}">
      <dsp:nvSpPr>
        <dsp:cNvPr id="0" name=""/>
        <dsp:cNvSpPr/>
      </dsp:nvSpPr>
      <dsp:spPr>
        <a:xfrm>
          <a:off x="4408108" y="273"/>
          <a:ext cx="3294426" cy="1976656"/>
        </a:xfrm>
        <a:prstGeom prst="rect">
          <a:avLst/>
        </a:prstGeom>
        <a:solidFill>
          <a:srgbClr val="FFC000"/>
        </a:solidFill>
        <a:ln w="38100" cap="flat" cmpd="sng" algn="ctr">
          <a:solidFill>
            <a:srgbClr val="7030A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tx1"/>
              </a:solidFill>
            </a:rPr>
            <a:t>Serving 37,000+ individuals and families each year</a:t>
          </a:r>
          <a:endParaRPr lang="en-US" sz="3200" kern="1200" dirty="0">
            <a:solidFill>
              <a:schemeClr val="tx1"/>
            </a:solidFill>
          </a:endParaRPr>
        </a:p>
      </dsp:txBody>
      <dsp:txXfrm>
        <a:off x="4408108" y="273"/>
        <a:ext cx="3294426" cy="1976656"/>
      </dsp:txXfrm>
    </dsp:sp>
    <dsp:sp modelId="{7C595D78-EC66-4542-93E7-F9EBA67890BA}">
      <dsp:nvSpPr>
        <dsp:cNvPr id="0" name=""/>
        <dsp:cNvSpPr/>
      </dsp:nvSpPr>
      <dsp:spPr>
        <a:xfrm>
          <a:off x="784239" y="2306371"/>
          <a:ext cx="3294426" cy="1976656"/>
        </a:xfrm>
        <a:prstGeom prst="rect">
          <a:avLst/>
        </a:prstGeom>
        <a:solidFill>
          <a:srgbClr val="FFC000"/>
        </a:solidFill>
        <a:ln w="38100" cap="flat" cmpd="sng" algn="ctr">
          <a:solidFill>
            <a:srgbClr val="7030A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tx1"/>
              </a:solidFill>
              <a:cs typeface="+mn-cs"/>
            </a:rPr>
            <a:t>Employing close to 1,800 staff members</a:t>
          </a:r>
          <a:endParaRPr lang="en-US" sz="3200" kern="1200" dirty="0">
            <a:solidFill>
              <a:schemeClr val="tx1"/>
            </a:solidFill>
          </a:endParaRPr>
        </a:p>
      </dsp:txBody>
      <dsp:txXfrm>
        <a:off x="784239" y="2306371"/>
        <a:ext cx="3294426" cy="1976656"/>
      </dsp:txXfrm>
    </dsp:sp>
    <dsp:sp modelId="{E79389B5-1EC1-6142-AB59-EEBED3A54E81}">
      <dsp:nvSpPr>
        <dsp:cNvPr id="0" name=""/>
        <dsp:cNvSpPr/>
      </dsp:nvSpPr>
      <dsp:spPr>
        <a:xfrm>
          <a:off x="4408108" y="2306371"/>
          <a:ext cx="3294426" cy="1976656"/>
        </a:xfrm>
        <a:prstGeom prst="rect">
          <a:avLst/>
        </a:prstGeom>
        <a:solidFill>
          <a:srgbClr val="FFC000"/>
        </a:solidFill>
        <a:ln w="38100" cap="flat" cmpd="sng" algn="ctr">
          <a:solidFill>
            <a:srgbClr val="7030A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solidFill>
                <a:schemeClr val="tx1"/>
              </a:solidFill>
              <a:cs typeface="+mn-cs"/>
            </a:rPr>
            <a:t>Providing $250+ million in services </a:t>
          </a:r>
          <a:endParaRPr lang="en-US" sz="3200" kern="1200" dirty="0">
            <a:solidFill>
              <a:schemeClr val="tx1"/>
            </a:solidFill>
          </a:endParaRPr>
        </a:p>
      </dsp:txBody>
      <dsp:txXfrm>
        <a:off x="4408108" y="2306371"/>
        <a:ext cx="3294426" cy="1976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EAF54-F21D-4B20-BED4-1B565E2B8540}">
      <dsp:nvSpPr>
        <dsp:cNvPr id="0" name=""/>
        <dsp:cNvSpPr/>
      </dsp:nvSpPr>
      <dsp:spPr>
        <a:xfrm>
          <a:off x="14415" y="172602"/>
          <a:ext cx="671998" cy="6184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4C1CFE-F7BD-416D-918C-C6FB79C40E95}">
      <dsp:nvSpPr>
        <dsp:cNvPr id="0" name=""/>
        <dsp:cNvSpPr/>
      </dsp:nvSpPr>
      <dsp:spPr>
        <a:xfrm>
          <a:off x="14415" y="960383"/>
          <a:ext cx="1919994" cy="86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Continuous Quality Improvement </a:t>
          </a:r>
        </a:p>
      </dsp:txBody>
      <dsp:txXfrm>
        <a:off x="14415" y="960383"/>
        <a:ext cx="1919994" cy="862245"/>
      </dsp:txXfrm>
    </dsp:sp>
    <dsp:sp modelId="{5EBD379E-701F-4A41-90E0-6E4C97FE1E05}">
      <dsp:nvSpPr>
        <dsp:cNvPr id="0" name=""/>
        <dsp:cNvSpPr/>
      </dsp:nvSpPr>
      <dsp:spPr>
        <a:xfrm>
          <a:off x="0" y="2028603"/>
          <a:ext cx="1919994" cy="2209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S:US engages in an ongoing effort to improve its services and internal practices. </a:t>
          </a:r>
        </a:p>
      </dsp:txBody>
      <dsp:txXfrm>
        <a:off x="0" y="2028603"/>
        <a:ext cx="1919994" cy="2209307"/>
      </dsp:txXfrm>
    </dsp:sp>
    <dsp:sp modelId="{981969A2-6EFE-4BE8-A5C6-B331883CF31C}">
      <dsp:nvSpPr>
        <dsp:cNvPr id="0" name=""/>
        <dsp:cNvSpPr/>
      </dsp:nvSpPr>
      <dsp:spPr>
        <a:xfrm>
          <a:off x="2270409" y="172602"/>
          <a:ext cx="671998" cy="6184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9292D-4519-4F3E-B9B8-9733C9A72971}">
      <dsp:nvSpPr>
        <dsp:cNvPr id="0" name=""/>
        <dsp:cNvSpPr/>
      </dsp:nvSpPr>
      <dsp:spPr>
        <a:xfrm>
          <a:off x="2270409" y="960383"/>
          <a:ext cx="1919994" cy="86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Respect </a:t>
          </a:r>
        </a:p>
      </dsp:txBody>
      <dsp:txXfrm>
        <a:off x="2270409" y="960383"/>
        <a:ext cx="1919994" cy="862245"/>
      </dsp:txXfrm>
    </dsp:sp>
    <dsp:sp modelId="{540BD600-8DA0-48C2-815C-BE083B073A91}">
      <dsp:nvSpPr>
        <dsp:cNvPr id="0" name=""/>
        <dsp:cNvSpPr/>
      </dsp:nvSpPr>
      <dsp:spPr>
        <a:xfrm>
          <a:off x="2270409" y="2020649"/>
          <a:ext cx="1919994" cy="2209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S:US acts on its belief in the essential dignity and value of each individual by treating everyone with compassion, care and courtesy. </a:t>
          </a:r>
        </a:p>
      </dsp:txBody>
      <dsp:txXfrm>
        <a:off x="2270409" y="2020649"/>
        <a:ext cx="1919994" cy="2209307"/>
      </dsp:txXfrm>
    </dsp:sp>
    <dsp:sp modelId="{8A28B71C-73B0-464F-9235-E70906684442}">
      <dsp:nvSpPr>
        <dsp:cNvPr id="0" name=""/>
        <dsp:cNvSpPr/>
      </dsp:nvSpPr>
      <dsp:spPr>
        <a:xfrm>
          <a:off x="4526402" y="172602"/>
          <a:ext cx="671998" cy="6184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D6A6B1-E1DE-4F48-A92F-F12BC506504E}">
      <dsp:nvSpPr>
        <dsp:cNvPr id="0" name=""/>
        <dsp:cNvSpPr/>
      </dsp:nvSpPr>
      <dsp:spPr>
        <a:xfrm>
          <a:off x="4526402" y="960383"/>
          <a:ext cx="1919994" cy="86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dirty="0"/>
            <a:t>Maximize Potential </a:t>
          </a:r>
        </a:p>
      </dsp:txBody>
      <dsp:txXfrm>
        <a:off x="4526402" y="960383"/>
        <a:ext cx="1919994" cy="862245"/>
      </dsp:txXfrm>
    </dsp:sp>
    <dsp:sp modelId="{9402DD6E-B579-43FA-9DE5-CA102775EFAC}">
      <dsp:nvSpPr>
        <dsp:cNvPr id="0" name=""/>
        <dsp:cNvSpPr/>
      </dsp:nvSpPr>
      <dsp:spPr>
        <a:xfrm>
          <a:off x="4526402" y="2028603"/>
          <a:ext cx="1919994" cy="2209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S:US works with people to help them reach their individual potential. </a:t>
          </a:r>
        </a:p>
      </dsp:txBody>
      <dsp:txXfrm>
        <a:off x="4526402" y="2028603"/>
        <a:ext cx="1919994" cy="2209307"/>
      </dsp:txXfrm>
    </dsp:sp>
    <dsp:sp modelId="{FA1337E1-261E-4978-9EE3-59A5A1FEF864}">
      <dsp:nvSpPr>
        <dsp:cNvPr id="0" name=""/>
        <dsp:cNvSpPr/>
      </dsp:nvSpPr>
      <dsp:spPr>
        <a:xfrm>
          <a:off x="6782396" y="172602"/>
          <a:ext cx="671998" cy="6184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AF215C-846C-4BF1-86F0-9D78046BDAE5}">
      <dsp:nvSpPr>
        <dsp:cNvPr id="0" name=""/>
        <dsp:cNvSpPr/>
      </dsp:nvSpPr>
      <dsp:spPr>
        <a:xfrm>
          <a:off x="6782396" y="960383"/>
          <a:ext cx="1919994" cy="86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Supportive Culture </a:t>
          </a:r>
        </a:p>
      </dsp:txBody>
      <dsp:txXfrm>
        <a:off x="6782396" y="960383"/>
        <a:ext cx="1919994" cy="862245"/>
      </dsp:txXfrm>
    </dsp:sp>
    <dsp:sp modelId="{7AF8F18F-A420-4B41-BDED-3FB3734BD168}">
      <dsp:nvSpPr>
        <dsp:cNvPr id="0" name=""/>
        <dsp:cNvSpPr/>
      </dsp:nvSpPr>
      <dsp:spPr>
        <a:xfrm>
          <a:off x="6782396" y="1901391"/>
          <a:ext cx="1919994" cy="2209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t>S:US believes that people need each other to achieve their goals, and creates a supportive environment where people can share ideas and information freely, to foster creativity, communication and collaboration. </a:t>
          </a:r>
        </a:p>
      </dsp:txBody>
      <dsp:txXfrm>
        <a:off x="6782396" y="1901391"/>
        <a:ext cx="1919994" cy="2209307"/>
      </dsp:txXfrm>
    </dsp:sp>
    <dsp:sp modelId="{BF71EBAD-4694-4070-B7DF-7A7050053AF9}">
      <dsp:nvSpPr>
        <dsp:cNvPr id="0" name=""/>
        <dsp:cNvSpPr/>
      </dsp:nvSpPr>
      <dsp:spPr>
        <a:xfrm>
          <a:off x="9038389" y="172602"/>
          <a:ext cx="671998" cy="61844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021E41-A85B-442C-A408-7B9FAFB18774}">
      <dsp:nvSpPr>
        <dsp:cNvPr id="0" name=""/>
        <dsp:cNvSpPr/>
      </dsp:nvSpPr>
      <dsp:spPr>
        <a:xfrm>
          <a:off x="9038389" y="960383"/>
          <a:ext cx="1919994" cy="86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US" sz="2000" kern="1200"/>
            <a:t>Integrity </a:t>
          </a:r>
        </a:p>
      </dsp:txBody>
      <dsp:txXfrm>
        <a:off x="9038389" y="960383"/>
        <a:ext cx="1919994" cy="862245"/>
      </dsp:txXfrm>
    </dsp:sp>
    <dsp:sp modelId="{A30377C4-A4C0-4ECB-894D-F46C334CA3A4}">
      <dsp:nvSpPr>
        <dsp:cNvPr id="0" name=""/>
        <dsp:cNvSpPr/>
      </dsp:nvSpPr>
      <dsp:spPr>
        <a:xfrm>
          <a:off x="9038389" y="1901391"/>
          <a:ext cx="1919994" cy="2209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a:t>S:US is committed to acting with integrity, as demonstrated by treating people consistently, honestly and fairly to help them achieve their own goals and the goals of the agency.</a:t>
          </a:r>
        </a:p>
      </dsp:txBody>
      <dsp:txXfrm>
        <a:off x="9038389" y="1901391"/>
        <a:ext cx="1919994" cy="22093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583DD-CEBF-E945-8DAD-F3F2506E2C87}">
      <dsp:nvSpPr>
        <dsp:cNvPr id="0" name=""/>
        <dsp:cNvSpPr/>
      </dsp:nvSpPr>
      <dsp:spPr>
        <a:xfrm>
          <a:off x="0" y="249130"/>
          <a:ext cx="1871134" cy="1122680"/>
        </a:xfrm>
        <a:prstGeom prst="rect">
          <a:avLst/>
        </a:prstGeom>
        <a:solidFill>
          <a:schemeClr val="accent4"/>
        </a:solidFill>
        <a:ln w="285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People with mental illness and addiction challenges</a:t>
          </a:r>
        </a:p>
      </dsp:txBody>
      <dsp:txXfrm>
        <a:off x="0" y="249130"/>
        <a:ext cx="1871134" cy="1122680"/>
      </dsp:txXfrm>
    </dsp:sp>
    <dsp:sp modelId="{A83BFDF3-B2F1-9D44-899F-51CF16AA2433}">
      <dsp:nvSpPr>
        <dsp:cNvPr id="0" name=""/>
        <dsp:cNvSpPr/>
      </dsp:nvSpPr>
      <dsp:spPr>
        <a:xfrm>
          <a:off x="2058247" y="249130"/>
          <a:ext cx="1871134" cy="1122680"/>
        </a:xfrm>
        <a:prstGeom prst="rect">
          <a:avLst/>
        </a:prstGeom>
        <a:solidFill>
          <a:schemeClr val="accent4"/>
        </a:solidFill>
        <a:ln w="285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People living with HIV/AIDS</a:t>
          </a:r>
        </a:p>
      </dsp:txBody>
      <dsp:txXfrm>
        <a:off x="2058247" y="249130"/>
        <a:ext cx="1871134" cy="1122680"/>
      </dsp:txXfrm>
    </dsp:sp>
    <dsp:sp modelId="{7E939F3C-E1E4-2A4B-B3C3-F018F614906B}">
      <dsp:nvSpPr>
        <dsp:cNvPr id="0" name=""/>
        <dsp:cNvSpPr/>
      </dsp:nvSpPr>
      <dsp:spPr>
        <a:xfrm>
          <a:off x="4116494" y="249130"/>
          <a:ext cx="1871134" cy="1122680"/>
        </a:xfrm>
        <a:prstGeom prst="rect">
          <a:avLst/>
        </a:prstGeom>
        <a:solidFill>
          <a:schemeClr val="accent4"/>
        </a:solidFill>
        <a:ln w="285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Veterans who are challenged by homelessness, depression, PTSD, and unemployment</a:t>
          </a:r>
        </a:p>
      </dsp:txBody>
      <dsp:txXfrm>
        <a:off x="4116494" y="249130"/>
        <a:ext cx="1871134" cy="1122680"/>
      </dsp:txXfrm>
    </dsp:sp>
    <dsp:sp modelId="{BE1FAD05-96C4-7647-B2F4-A682BAF9CE28}">
      <dsp:nvSpPr>
        <dsp:cNvPr id="0" name=""/>
        <dsp:cNvSpPr/>
      </dsp:nvSpPr>
      <dsp:spPr>
        <a:xfrm>
          <a:off x="0" y="1558924"/>
          <a:ext cx="1871134" cy="1122680"/>
        </a:xfrm>
        <a:prstGeom prst="rect">
          <a:avLst/>
        </a:prstGeom>
        <a:solidFill>
          <a:schemeClr val="accent4"/>
        </a:solidFill>
        <a:ln w="285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People with autism and other intellectual/ developmental disabilities</a:t>
          </a:r>
        </a:p>
      </dsp:txBody>
      <dsp:txXfrm>
        <a:off x="0" y="1558924"/>
        <a:ext cx="1871134" cy="1122680"/>
      </dsp:txXfrm>
    </dsp:sp>
    <dsp:sp modelId="{5DB8E7E6-0631-C842-9CD4-56E748459A70}">
      <dsp:nvSpPr>
        <dsp:cNvPr id="0" name=""/>
        <dsp:cNvSpPr/>
      </dsp:nvSpPr>
      <dsp:spPr>
        <a:xfrm>
          <a:off x="2058247" y="1558924"/>
          <a:ext cx="1871134" cy="1122680"/>
        </a:xfrm>
        <a:prstGeom prst="rect">
          <a:avLst/>
        </a:prstGeom>
        <a:solidFill>
          <a:schemeClr val="accent4"/>
        </a:solidFill>
        <a:ln w="285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Men, women and children who have experienced domestic violence</a:t>
          </a:r>
        </a:p>
      </dsp:txBody>
      <dsp:txXfrm>
        <a:off x="2058247" y="1558924"/>
        <a:ext cx="1871134" cy="1122680"/>
      </dsp:txXfrm>
    </dsp:sp>
    <dsp:sp modelId="{8190209D-1BDC-314A-B20B-E9C14699827B}">
      <dsp:nvSpPr>
        <dsp:cNvPr id="0" name=""/>
        <dsp:cNvSpPr/>
      </dsp:nvSpPr>
      <dsp:spPr>
        <a:xfrm>
          <a:off x="4116494" y="1558924"/>
          <a:ext cx="1871134" cy="1122680"/>
        </a:xfrm>
        <a:prstGeom prst="rect">
          <a:avLst/>
        </a:prstGeom>
        <a:solidFill>
          <a:schemeClr val="accent4"/>
        </a:solidFill>
        <a:ln w="285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People who have lost their homes </a:t>
          </a:r>
        </a:p>
      </dsp:txBody>
      <dsp:txXfrm>
        <a:off x="4116494" y="1558924"/>
        <a:ext cx="1871134" cy="1122680"/>
      </dsp:txXfrm>
    </dsp:sp>
    <dsp:sp modelId="{AE28EC7D-F31C-C942-82A9-B7F515FC5DBF}">
      <dsp:nvSpPr>
        <dsp:cNvPr id="0" name=""/>
        <dsp:cNvSpPr/>
      </dsp:nvSpPr>
      <dsp:spPr>
        <a:xfrm>
          <a:off x="2058247" y="2868718"/>
          <a:ext cx="1871134" cy="1122680"/>
        </a:xfrm>
        <a:prstGeom prst="rect">
          <a:avLst/>
        </a:prstGeom>
        <a:solidFill>
          <a:schemeClr val="accent4"/>
        </a:solidFill>
        <a:ln w="285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People living in poverty</a:t>
          </a:r>
        </a:p>
      </dsp:txBody>
      <dsp:txXfrm>
        <a:off x="2058247" y="2868718"/>
        <a:ext cx="1871134" cy="1122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36E5F-9B9C-1B4E-B663-40D8D4C3719B}">
      <dsp:nvSpPr>
        <dsp:cNvPr id="0" name=""/>
        <dsp:cNvSpPr/>
      </dsp:nvSpPr>
      <dsp:spPr>
        <a:xfrm>
          <a:off x="0" y="417774"/>
          <a:ext cx="2652117" cy="1591270"/>
        </a:xfrm>
        <a:prstGeom prst="rect">
          <a:avLst/>
        </a:prstGeom>
        <a:solidFill>
          <a:srgbClr val="FFC000"/>
        </a:solidFill>
        <a:ln w="38100" cap="flat" cmpd="sng" algn="ctr">
          <a:solidFill>
            <a:srgbClr val="7030A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cs typeface="+mn-cs"/>
            </a:rPr>
            <a:t>DEVELOPMENTAL DISABILITIES SERVICES</a:t>
          </a:r>
          <a:endParaRPr lang="en-US" sz="2700" kern="1200" dirty="0">
            <a:solidFill>
              <a:schemeClr val="tx1"/>
            </a:solidFill>
          </a:endParaRPr>
        </a:p>
      </dsp:txBody>
      <dsp:txXfrm>
        <a:off x="0" y="417774"/>
        <a:ext cx="2652117" cy="1591270"/>
      </dsp:txXfrm>
    </dsp:sp>
    <dsp:sp modelId="{F2C3E502-B3DB-874A-8BBA-650CB03E3E1B}">
      <dsp:nvSpPr>
        <dsp:cNvPr id="0" name=""/>
        <dsp:cNvSpPr/>
      </dsp:nvSpPr>
      <dsp:spPr>
        <a:xfrm>
          <a:off x="2917328" y="417774"/>
          <a:ext cx="2652117" cy="1591270"/>
        </a:xfrm>
        <a:prstGeom prst="rect">
          <a:avLst/>
        </a:prstGeom>
        <a:solidFill>
          <a:srgbClr val="FFC000"/>
        </a:solidFill>
        <a:ln w="38100" cap="flat" cmpd="sng" algn="ctr">
          <a:solidFill>
            <a:srgbClr val="7030A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HOMELESS</a:t>
          </a:r>
          <a:r>
            <a:rPr lang="en-US" sz="2700" kern="1200" baseline="0" dirty="0">
              <a:solidFill>
                <a:schemeClr val="tx1"/>
              </a:solidFill>
            </a:rPr>
            <a:t> SERVICES</a:t>
          </a:r>
          <a:endParaRPr lang="en-US" sz="2700" kern="1200" dirty="0">
            <a:solidFill>
              <a:schemeClr val="tx1"/>
            </a:solidFill>
          </a:endParaRPr>
        </a:p>
      </dsp:txBody>
      <dsp:txXfrm>
        <a:off x="2917328" y="417774"/>
        <a:ext cx="2652117" cy="1591270"/>
      </dsp:txXfrm>
    </dsp:sp>
    <dsp:sp modelId="{7C595D78-EC66-4542-93E7-F9EBA67890BA}">
      <dsp:nvSpPr>
        <dsp:cNvPr id="0" name=""/>
        <dsp:cNvSpPr/>
      </dsp:nvSpPr>
      <dsp:spPr>
        <a:xfrm>
          <a:off x="5834657" y="417774"/>
          <a:ext cx="2652117" cy="1591270"/>
        </a:xfrm>
        <a:prstGeom prst="rect">
          <a:avLst/>
        </a:prstGeom>
        <a:solidFill>
          <a:srgbClr val="FFC000"/>
        </a:solidFill>
        <a:ln w="38100" cap="flat" cmpd="sng" algn="ctr">
          <a:solidFill>
            <a:srgbClr val="7030A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HOUSING</a:t>
          </a:r>
        </a:p>
      </dsp:txBody>
      <dsp:txXfrm>
        <a:off x="5834657" y="417774"/>
        <a:ext cx="2652117" cy="1591270"/>
      </dsp:txXfrm>
    </dsp:sp>
    <dsp:sp modelId="{E79389B5-1EC1-6142-AB59-EEBED3A54E81}">
      <dsp:nvSpPr>
        <dsp:cNvPr id="0" name=""/>
        <dsp:cNvSpPr/>
      </dsp:nvSpPr>
      <dsp:spPr>
        <a:xfrm>
          <a:off x="0" y="2274256"/>
          <a:ext cx="2652117" cy="1591270"/>
        </a:xfrm>
        <a:prstGeom prst="rect">
          <a:avLst/>
        </a:prstGeom>
        <a:solidFill>
          <a:srgbClr val="FFC000"/>
        </a:solidFill>
        <a:ln w="38100" cap="flat" cmpd="sng" algn="ctr">
          <a:solidFill>
            <a:srgbClr val="7030A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cs typeface="+mn-cs"/>
            </a:rPr>
            <a:t>BEHAVIORAL HEALTH SERVICES</a:t>
          </a:r>
          <a:endParaRPr lang="en-US" sz="2700" kern="1200" dirty="0">
            <a:solidFill>
              <a:schemeClr val="tx1"/>
            </a:solidFill>
          </a:endParaRPr>
        </a:p>
      </dsp:txBody>
      <dsp:txXfrm>
        <a:off x="0" y="2274256"/>
        <a:ext cx="2652117" cy="1591270"/>
      </dsp:txXfrm>
    </dsp:sp>
    <dsp:sp modelId="{D55EF648-EEC7-4571-AA0A-F7FF5CCAE241}">
      <dsp:nvSpPr>
        <dsp:cNvPr id="0" name=""/>
        <dsp:cNvSpPr/>
      </dsp:nvSpPr>
      <dsp:spPr>
        <a:xfrm>
          <a:off x="2917328" y="2274256"/>
          <a:ext cx="2652117" cy="1591270"/>
        </a:xfrm>
        <a:prstGeom prst="rect">
          <a:avLst/>
        </a:prstGeom>
        <a:solidFill>
          <a:srgbClr val="FFC000"/>
        </a:solidFill>
        <a:ln w="38100" cap="flat" cmpd="sng" algn="ctr">
          <a:solidFill>
            <a:srgbClr val="7030A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VETERANS SERVICES</a:t>
          </a:r>
        </a:p>
      </dsp:txBody>
      <dsp:txXfrm>
        <a:off x="2917328" y="2274256"/>
        <a:ext cx="2652117" cy="1591270"/>
      </dsp:txXfrm>
    </dsp:sp>
    <dsp:sp modelId="{ABD3515C-D095-435B-9745-310485DF10DF}">
      <dsp:nvSpPr>
        <dsp:cNvPr id="0" name=""/>
        <dsp:cNvSpPr/>
      </dsp:nvSpPr>
      <dsp:spPr>
        <a:xfrm>
          <a:off x="5834657" y="2274256"/>
          <a:ext cx="2652117" cy="1591270"/>
        </a:xfrm>
        <a:prstGeom prst="rect">
          <a:avLst/>
        </a:prstGeom>
        <a:solidFill>
          <a:srgbClr val="FFC000"/>
        </a:solidFill>
        <a:ln w="38100" cap="flat" cmpd="sng" algn="ctr">
          <a:solidFill>
            <a:srgbClr val="7030A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URBAN FARMS</a:t>
          </a:r>
        </a:p>
      </dsp:txBody>
      <dsp:txXfrm>
        <a:off x="5834657" y="2274256"/>
        <a:ext cx="2652117" cy="1591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9A9EE-0B6E-6D44-9C7E-579AD76E94B4}">
      <dsp:nvSpPr>
        <dsp:cNvPr id="0" name=""/>
        <dsp:cNvSpPr/>
      </dsp:nvSpPr>
      <dsp:spPr>
        <a:xfrm>
          <a:off x="3750" y="111039"/>
          <a:ext cx="2030610" cy="1218366"/>
        </a:xfrm>
        <a:prstGeom prst="rect">
          <a:avLst/>
        </a:prstGeom>
        <a:solidFill>
          <a:srgbClr val="7030A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Outpatient Behavioral Health Clinics </a:t>
          </a:r>
        </a:p>
      </dsp:txBody>
      <dsp:txXfrm>
        <a:off x="3750" y="111039"/>
        <a:ext cx="2030610" cy="1218366"/>
      </dsp:txXfrm>
    </dsp:sp>
    <dsp:sp modelId="{365CD3BA-2A72-CD4D-9D32-6672C3D7930E}">
      <dsp:nvSpPr>
        <dsp:cNvPr id="0" name=""/>
        <dsp:cNvSpPr/>
      </dsp:nvSpPr>
      <dsp:spPr>
        <a:xfrm>
          <a:off x="2237422" y="111039"/>
          <a:ext cx="2030610" cy="1218366"/>
        </a:xfrm>
        <a:prstGeom prst="rect">
          <a:avLst/>
        </a:prstGeom>
        <a:solidFill>
          <a:srgbClr val="7030A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Residential Treatment Programs</a:t>
          </a:r>
        </a:p>
      </dsp:txBody>
      <dsp:txXfrm>
        <a:off x="2237422" y="111039"/>
        <a:ext cx="2030610" cy="1218366"/>
      </dsp:txXfrm>
    </dsp:sp>
    <dsp:sp modelId="{4C84AFB3-FF3D-984A-BD35-5EB3EE568F95}">
      <dsp:nvSpPr>
        <dsp:cNvPr id="0" name=""/>
        <dsp:cNvSpPr/>
      </dsp:nvSpPr>
      <dsp:spPr>
        <a:xfrm>
          <a:off x="4471094" y="111039"/>
          <a:ext cx="2030610" cy="1218366"/>
        </a:xfrm>
        <a:prstGeom prst="rect">
          <a:avLst/>
        </a:prstGeom>
        <a:solidFill>
          <a:srgbClr val="7030A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Care Coordination </a:t>
          </a:r>
        </a:p>
      </dsp:txBody>
      <dsp:txXfrm>
        <a:off x="4471094" y="111039"/>
        <a:ext cx="2030610" cy="1218366"/>
      </dsp:txXfrm>
    </dsp:sp>
    <dsp:sp modelId="{E2C7BA85-6FEF-694F-9A50-72EDD34F4ADE}">
      <dsp:nvSpPr>
        <dsp:cNvPr id="0" name=""/>
        <dsp:cNvSpPr/>
      </dsp:nvSpPr>
      <dsp:spPr>
        <a:xfrm>
          <a:off x="6704766" y="111039"/>
          <a:ext cx="2030610" cy="1218366"/>
        </a:xfrm>
        <a:prstGeom prst="rect">
          <a:avLst/>
        </a:prstGeom>
        <a:solidFill>
          <a:srgbClr val="7030A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Community Treatment Programs</a:t>
          </a:r>
        </a:p>
      </dsp:txBody>
      <dsp:txXfrm>
        <a:off x="6704766" y="111039"/>
        <a:ext cx="2030610" cy="1218366"/>
      </dsp:txXfrm>
    </dsp:sp>
    <dsp:sp modelId="{C2AA9E5F-2E28-8142-BE01-5A8DBB62FFBC}">
      <dsp:nvSpPr>
        <dsp:cNvPr id="0" name=""/>
        <dsp:cNvSpPr/>
      </dsp:nvSpPr>
      <dsp:spPr>
        <a:xfrm>
          <a:off x="8938438" y="111039"/>
          <a:ext cx="2030610" cy="1218366"/>
        </a:xfrm>
        <a:prstGeom prst="rect">
          <a:avLst/>
        </a:prstGeom>
        <a:solidFill>
          <a:srgbClr val="7030A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Home and Community Based Services (HCBS) </a:t>
          </a:r>
        </a:p>
      </dsp:txBody>
      <dsp:txXfrm>
        <a:off x="8938438" y="111039"/>
        <a:ext cx="2030610" cy="1218366"/>
      </dsp:txXfrm>
    </dsp:sp>
    <dsp:sp modelId="{1FADC614-F6CB-3E49-847E-170BBE44663D}">
      <dsp:nvSpPr>
        <dsp:cNvPr id="0" name=""/>
        <dsp:cNvSpPr/>
      </dsp:nvSpPr>
      <dsp:spPr>
        <a:xfrm>
          <a:off x="3750" y="1532467"/>
          <a:ext cx="2030610" cy="1218366"/>
        </a:xfrm>
        <a:prstGeom prst="rect">
          <a:avLst/>
        </a:prstGeom>
        <a:solidFill>
          <a:srgbClr val="7030A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Residential Substance Use Disorder Treatment </a:t>
          </a:r>
        </a:p>
      </dsp:txBody>
      <dsp:txXfrm>
        <a:off x="3750" y="1532467"/>
        <a:ext cx="2030610" cy="1218366"/>
      </dsp:txXfrm>
    </dsp:sp>
    <dsp:sp modelId="{110CDC44-DDF5-BF42-A9F2-321844F57F6A}">
      <dsp:nvSpPr>
        <dsp:cNvPr id="0" name=""/>
        <dsp:cNvSpPr/>
      </dsp:nvSpPr>
      <dsp:spPr>
        <a:xfrm>
          <a:off x="2237422" y="1532467"/>
          <a:ext cx="2030610" cy="1218366"/>
        </a:xfrm>
        <a:prstGeom prst="rect">
          <a:avLst/>
        </a:prstGeom>
        <a:solidFill>
          <a:srgbClr val="7030A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HIV Support Services </a:t>
          </a:r>
        </a:p>
      </dsp:txBody>
      <dsp:txXfrm>
        <a:off x="2237422" y="1532467"/>
        <a:ext cx="2030610" cy="1218366"/>
      </dsp:txXfrm>
    </dsp:sp>
    <dsp:sp modelId="{054157AA-0B77-9143-8CBF-A0D237AFCDDC}">
      <dsp:nvSpPr>
        <dsp:cNvPr id="0" name=""/>
        <dsp:cNvSpPr/>
      </dsp:nvSpPr>
      <dsp:spPr>
        <a:xfrm>
          <a:off x="4471094" y="1532467"/>
          <a:ext cx="2030610" cy="1218366"/>
        </a:xfrm>
        <a:prstGeom prst="rect">
          <a:avLst/>
        </a:prstGeom>
        <a:solidFill>
          <a:srgbClr val="7030A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Recovery Services </a:t>
          </a:r>
        </a:p>
      </dsp:txBody>
      <dsp:txXfrm>
        <a:off x="4471094" y="1532467"/>
        <a:ext cx="2030610" cy="1218366"/>
      </dsp:txXfrm>
    </dsp:sp>
    <dsp:sp modelId="{EC926745-3ACE-934F-8007-CF9E7DD75AC2}">
      <dsp:nvSpPr>
        <dsp:cNvPr id="0" name=""/>
        <dsp:cNvSpPr/>
      </dsp:nvSpPr>
      <dsp:spPr>
        <a:xfrm>
          <a:off x="6704766" y="1532467"/>
          <a:ext cx="2030610" cy="1218366"/>
        </a:xfrm>
        <a:prstGeom prst="rect">
          <a:avLst/>
        </a:prstGeom>
        <a:solidFill>
          <a:srgbClr val="7030A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Peer Services </a:t>
          </a:r>
        </a:p>
      </dsp:txBody>
      <dsp:txXfrm>
        <a:off x="6704766" y="1532467"/>
        <a:ext cx="2030610" cy="1218366"/>
      </dsp:txXfrm>
    </dsp:sp>
    <dsp:sp modelId="{0229E685-92B3-7441-82F1-3DEA53D32366}">
      <dsp:nvSpPr>
        <dsp:cNvPr id="0" name=""/>
        <dsp:cNvSpPr/>
      </dsp:nvSpPr>
      <dsp:spPr>
        <a:xfrm>
          <a:off x="8938438" y="1532467"/>
          <a:ext cx="2030610" cy="1218366"/>
        </a:xfrm>
        <a:prstGeom prst="rect">
          <a:avLst/>
        </a:prstGeom>
        <a:solidFill>
          <a:srgbClr val="7030A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Clubhouse &amp; Transitional Employment Program </a:t>
          </a:r>
        </a:p>
      </dsp:txBody>
      <dsp:txXfrm>
        <a:off x="8938438" y="1532467"/>
        <a:ext cx="2030610" cy="1218366"/>
      </dsp:txXfrm>
    </dsp:sp>
    <dsp:sp modelId="{1B534811-778D-EE4E-93AC-5029947B55A8}">
      <dsp:nvSpPr>
        <dsp:cNvPr id="0" name=""/>
        <dsp:cNvSpPr/>
      </dsp:nvSpPr>
      <dsp:spPr>
        <a:xfrm>
          <a:off x="1120586" y="2953894"/>
          <a:ext cx="2030610" cy="1218366"/>
        </a:xfrm>
        <a:prstGeom prst="rect">
          <a:avLst/>
        </a:prstGeom>
        <a:solidFill>
          <a:srgbClr val="7030A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Supported Employment </a:t>
          </a:r>
        </a:p>
      </dsp:txBody>
      <dsp:txXfrm>
        <a:off x="1120586" y="2953894"/>
        <a:ext cx="2030610" cy="1218366"/>
      </dsp:txXfrm>
    </dsp:sp>
    <dsp:sp modelId="{F4A27878-A2BD-3A41-BF5A-ECEE0D149DB4}">
      <dsp:nvSpPr>
        <dsp:cNvPr id="0" name=""/>
        <dsp:cNvSpPr/>
      </dsp:nvSpPr>
      <dsp:spPr>
        <a:xfrm>
          <a:off x="3354258" y="2953894"/>
          <a:ext cx="2030610" cy="1218366"/>
        </a:xfrm>
        <a:prstGeom prst="rect">
          <a:avLst/>
        </a:prstGeom>
        <a:solidFill>
          <a:srgbClr val="7030A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Crisis Respite Center </a:t>
          </a:r>
        </a:p>
      </dsp:txBody>
      <dsp:txXfrm>
        <a:off x="3354258" y="2953894"/>
        <a:ext cx="2030610" cy="1218366"/>
      </dsp:txXfrm>
    </dsp:sp>
    <dsp:sp modelId="{B6937163-7DE5-624C-A383-82B05460189C}">
      <dsp:nvSpPr>
        <dsp:cNvPr id="0" name=""/>
        <dsp:cNvSpPr/>
      </dsp:nvSpPr>
      <dsp:spPr>
        <a:xfrm>
          <a:off x="5587930" y="2953894"/>
          <a:ext cx="2030610" cy="1218366"/>
        </a:xfrm>
        <a:prstGeom prst="rect">
          <a:avLst/>
        </a:prstGeom>
        <a:solidFill>
          <a:srgbClr val="7030A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Services to People with Criminal Justice Histories: Forensic Re-Entry </a:t>
          </a:r>
        </a:p>
      </dsp:txBody>
      <dsp:txXfrm>
        <a:off x="5587930" y="2953894"/>
        <a:ext cx="2030610" cy="1218366"/>
      </dsp:txXfrm>
    </dsp:sp>
    <dsp:sp modelId="{5A85CB35-6C72-9549-A631-E5CC9FE224DB}">
      <dsp:nvSpPr>
        <dsp:cNvPr id="0" name=""/>
        <dsp:cNvSpPr/>
      </dsp:nvSpPr>
      <dsp:spPr>
        <a:xfrm>
          <a:off x="7821602" y="2953894"/>
          <a:ext cx="2030610" cy="1218366"/>
        </a:xfrm>
        <a:prstGeom prst="rect">
          <a:avLst/>
        </a:prstGeom>
        <a:solidFill>
          <a:srgbClr val="7030A0"/>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Services to People with Criminal Justice Histories: Forensic Enhancement Services </a:t>
          </a:r>
        </a:p>
      </dsp:txBody>
      <dsp:txXfrm>
        <a:off x="7821602" y="2953894"/>
        <a:ext cx="2030610" cy="1218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81992-B5AC-DD4D-85A7-183780586656}">
      <dsp:nvSpPr>
        <dsp:cNvPr id="0" name=""/>
        <dsp:cNvSpPr/>
      </dsp:nvSpPr>
      <dsp:spPr>
        <a:xfrm>
          <a:off x="0" y="2209"/>
          <a:ext cx="5384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59D9AA-7DC0-6E4A-B743-97C048289CE6}">
      <dsp:nvSpPr>
        <dsp:cNvPr id="0" name=""/>
        <dsp:cNvSpPr/>
      </dsp:nvSpPr>
      <dsp:spPr>
        <a:xfrm>
          <a:off x="0" y="2209"/>
          <a:ext cx="53848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S:US has served individuals and families who are homeless, at risk of becoming homeless and formerly homeless. </a:t>
          </a:r>
        </a:p>
      </dsp:txBody>
      <dsp:txXfrm>
        <a:off x="0" y="2209"/>
        <a:ext cx="5384800" cy="1507181"/>
      </dsp:txXfrm>
    </dsp:sp>
    <dsp:sp modelId="{A4190F78-6D03-9D4D-BEDE-4D7A36471425}">
      <dsp:nvSpPr>
        <dsp:cNvPr id="0" name=""/>
        <dsp:cNvSpPr/>
      </dsp:nvSpPr>
      <dsp:spPr>
        <a:xfrm>
          <a:off x="0" y="1509390"/>
          <a:ext cx="5384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337B75-9341-FE42-A505-E5D5C7CDD8C2}">
      <dsp:nvSpPr>
        <dsp:cNvPr id="0" name=""/>
        <dsp:cNvSpPr/>
      </dsp:nvSpPr>
      <dsp:spPr>
        <a:xfrm>
          <a:off x="0" y="1509390"/>
          <a:ext cx="53848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The array of homeless-related services we provide includes seven NYC Department of Homeless Services shelters; two Human Resources Administration HIV/AIDS Services Administration transitional residences; and two NYC Department of Homeless Services Domestic Violence residences.</a:t>
          </a:r>
        </a:p>
      </dsp:txBody>
      <dsp:txXfrm>
        <a:off x="0" y="1509390"/>
        <a:ext cx="5384800" cy="1507181"/>
      </dsp:txXfrm>
    </dsp:sp>
    <dsp:sp modelId="{8C6BD367-841F-5B42-BBDA-939AAE5E05D9}">
      <dsp:nvSpPr>
        <dsp:cNvPr id="0" name=""/>
        <dsp:cNvSpPr/>
      </dsp:nvSpPr>
      <dsp:spPr>
        <a:xfrm>
          <a:off x="0" y="3016572"/>
          <a:ext cx="5384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5C0361-F22D-6340-BEC5-94EB8AAF6447}">
      <dsp:nvSpPr>
        <dsp:cNvPr id="0" name=""/>
        <dsp:cNvSpPr/>
      </dsp:nvSpPr>
      <dsp:spPr>
        <a:xfrm>
          <a:off x="0" y="3016572"/>
          <a:ext cx="5384800" cy="1507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Our shelters serve individuals and families throughout NYC and are located in the Bronx (4), Manhattan (3), and Brooklyn (4).</a:t>
          </a:r>
        </a:p>
      </dsp:txBody>
      <dsp:txXfrm>
        <a:off x="0" y="3016572"/>
        <a:ext cx="5384800" cy="15071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589A5-4FCD-154C-86AE-792B01A12C97}">
      <dsp:nvSpPr>
        <dsp:cNvPr id="0" name=""/>
        <dsp:cNvSpPr/>
      </dsp:nvSpPr>
      <dsp:spPr>
        <a:xfrm>
          <a:off x="0" y="0"/>
          <a:ext cx="109728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3EBDB19-5C82-4A4F-A22E-C33ED731ADD6}">
      <dsp:nvSpPr>
        <dsp:cNvPr id="0" name=""/>
        <dsp:cNvSpPr/>
      </dsp:nvSpPr>
      <dsp:spPr>
        <a:xfrm>
          <a:off x="0" y="0"/>
          <a:ext cx="10972800" cy="53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dirty="0"/>
            <a:t>126th St Shelter </a:t>
          </a:r>
          <a:r>
            <a:rPr lang="en-US" sz="1800" b="0" i="0" kern="1200" dirty="0"/>
            <a:t>(</a:t>
          </a:r>
          <a:r>
            <a:rPr lang="en-US" sz="1800" i="0" kern="1200" dirty="0"/>
            <a:t>2010) 90 beds in Harlem</a:t>
          </a:r>
        </a:p>
      </dsp:txBody>
      <dsp:txXfrm>
        <a:off x="0" y="0"/>
        <a:ext cx="10972800" cy="535412"/>
      </dsp:txXfrm>
    </dsp:sp>
    <dsp:sp modelId="{DD93CC83-213E-314E-BDB1-0F29F20CAFB1}">
      <dsp:nvSpPr>
        <dsp:cNvPr id="0" name=""/>
        <dsp:cNvSpPr/>
      </dsp:nvSpPr>
      <dsp:spPr>
        <a:xfrm>
          <a:off x="0" y="535412"/>
          <a:ext cx="109728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5199900-3038-F241-B819-AB236277875C}">
      <dsp:nvSpPr>
        <dsp:cNvPr id="0" name=""/>
        <dsp:cNvSpPr/>
      </dsp:nvSpPr>
      <dsp:spPr>
        <a:xfrm>
          <a:off x="0" y="535412"/>
          <a:ext cx="10972800" cy="53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dirty="0"/>
            <a:t>Anchor Family Shelter </a:t>
          </a:r>
          <a:r>
            <a:rPr lang="en-US" sz="1800" b="0" i="0" kern="1200" dirty="0"/>
            <a:t>(</a:t>
          </a:r>
          <a:r>
            <a:rPr lang="en-US" sz="1800" i="0" kern="1200" dirty="0"/>
            <a:t>2019) 29 units for families in Bronx</a:t>
          </a:r>
        </a:p>
      </dsp:txBody>
      <dsp:txXfrm>
        <a:off x="0" y="535412"/>
        <a:ext cx="10972800" cy="535412"/>
      </dsp:txXfrm>
    </dsp:sp>
    <dsp:sp modelId="{A377CA82-C7F7-A248-9762-7201A8BC57EE}">
      <dsp:nvSpPr>
        <dsp:cNvPr id="0" name=""/>
        <dsp:cNvSpPr/>
      </dsp:nvSpPr>
      <dsp:spPr>
        <a:xfrm>
          <a:off x="0" y="1070825"/>
          <a:ext cx="109728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F8629D7-896E-8149-8491-B111023E1F7A}">
      <dsp:nvSpPr>
        <dsp:cNvPr id="0" name=""/>
        <dsp:cNvSpPr/>
      </dsp:nvSpPr>
      <dsp:spPr>
        <a:xfrm>
          <a:off x="0" y="1070825"/>
          <a:ext cx="10972800" cy="53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dirty="0"/>
            <a:t>Blake Avenue</a:t>
          </a:r>
          <a:r>
            <a:rPr lang="en-US" sz="1800" b="0" i="0" kern="1200" dirty="0"/>
            <a:t> (</a:t>
          </a:r>
          <a:r>
            <a:rPr lang="en-US" sz="1800" i="0" kern="1200" dirty="0"/>
            <a:t>2012) 151 beds in Brooklyn</a:t>
          </a:r>
        </a:p>
      </dsp:txBody>
      <dsp:txXfrm>
        <a:off x="0" y="1070825"/>
        <a:ext cx="10972800" cy="535412"/>
      </dsp:txXfrm>
    </dsp:sp>
    <dsp:sp modelId="{304D7DCF-3286-B349-A369-19A91D22085D}">
      <dsp:nvSpPr>
        <dsp:cNvPr id="0" name=""/>
        <dsp:cNvSpPr/>
      </dsp:nvSpPr>
      <dsp:spPr>
        <a:xfrm>
          <a:off x="0" y="1606237"/>
          <a:ext cx="109728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D1B83A5-2518-6340-95A3-0D6191EB4E12}">
      <dsp:nvSpPr>
        <dsp:cNvPr id="0" name=""/>
        <dsp:cNvSpPr/>
      </dsp:nvSpPr>
      <dsp:spPr>
        <a:xfrm>
          <a:off x="0" y="1606237"/>
          <a:ext cx="10972800" cy="53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dirty="0"/>
            <a:t>Echo </a:t>
          </a:r>
          <a:r>
            <a:rPr lang="en-US" sz="1800" b="0" i="0" kern="1200" dirty="0"/>
            <a:t>(</a:t>
          </a:r>
          <a:r>
            <a:rPr lang="en-US" sz="1800" i="0" kern="1200" dirty="0"/>
            <a:t>2019) 29 units for families in Bronx</a:t>
          </a:r>
        </a:p>
      </dsp:txBody>
      <dsp:txXfrm>
        <a:off x="0" y="1606237"/>
        <a:ext cx="10972800" cy="535412"/>
      </dsp:txXfrm>
    </dsp:sp>
    <dsp:sp modelId="{D577FC7E-D594-7146-9072-4812641C7762}">
      <dsp:nvSpPr>
        <dsp:cNvPr id="0" name=""/>
        <dsp:cNvSpPr/>
      </dsp:nvSpPr>
      <dsp:spPr>
        <a:xfrm>
          <a:off x="0" y="2141650"/>
          <a:ext cx="109728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E3C7E3D-457A-7849-8EDC-5493AF6531C3}">
      <dsp:nvSpPr>
        <dsp:cNvPr id="0" name=""/>
        <dsp:cNvSpPr/>
      </dsp:nvSpPr>
      <dsp:spPr>
        <a:xfrm>
          <a:off x="0" y="2141650"/>
          <a:ext cx="10972800" cy="53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dirty="0"/>
            <a:t>Harmonia ( </a:t>
          </a:r>
          <a:r>
            <a:rPr lang="en-US" sz="1800" b="0" i="0" kern="1200" dirty="0"/>
            <a:t>(</a:t>
          </a:r>
          <a:r>
            <a:rPr lang="en-US" sz="1800" i="0" kern="1200" dirty="0"/>
            <a:t>2018) 170 units in Manhattan</a:t>
          </a:r>
        </a:p>
      </dsp:txBody>
      <dsp:txXfrm>
        <a:off x="0" y="2141650"/>
        <a:ext cx="10972800" cy="535412"/>
      </dsp:txXfrm>
    </dsp:sp>
    <dsp:sp modelId="{4955799D-7A38-8D49-9765-AF4756BF6D26}">
      <dsp:nvSpPr>
        <dsp:cNvPr id="0" name=""/>
        <dsp:cNvSpPr/>
      </dsp:nvSpPr>
      <dsp:spPr>
        <a:xfrm>
          <a:off x="0" y="2677063"/>
          <a:ext cx="109728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A81CB26-012A-2541-8459-7D2DEB2E477E}">
      <dsp:nvSpPr>
        <dsp:cNvPr id="0" name=""/>
        <dsp:cNvSpPr/>
      </dsp:nvSpPr>
      <dsp:spPr>
        <a:xfrm>
          <a:off x="0" y="2677063"/>
          <a:ext cx="10972800" cy="53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dirty="0"/>
            <a:t>Renaissance  </a:t>
          </a:r>
          <a:r>
            <a:rPr lang="en-US" sz="1800" b="0" i="0" u="sng" kern="1200" dirty="0"/>
            <a:t>(</a:t>
          </a:r>
          <a:r>
            <a:rPr lang="en-US" sz="1800" i="0" kern="1200" dirty="0"/>
            <a:t>2015) 200 beds in Brooklyn. </a:t>
          </a:r>
        </a:p>
      </dsp:txBody>
      <dsp:txXfrm>
        <a:off x="0" y="2677063"/>
        <a:ext cx="10972800" cy="535412"/>
      </dsp:txXfrm>
    </dsp:sp>
    <dsp:sp modelId="{B81ED18C-80BA-404D-91FC-89C327550FAD}">
      <dsp:nvSpPr>
        <dsp:cNvPr id="0" name=""/>
        <dsp:cNvSpPr/>
      </dsp:nvSpPr>
      <dsp:spPr>
        <a:xfrm>
          <a:off x="0" y="3212475"/>
          <a:ext cx="109728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BAA6F09-F94B-CD47-A044-35E3E8041702}">
      <dsp:nvSpPr>
        <dsp:cNvPr id="0" name=""/>
        <dsp:cNvSpPr/>
      </dsp:nvSpPr>
      <dsp:spPr>
        <a:xfrm>
          <a:off x="0" y="3212475"/>
          <a:ext cx="10972800" cy="53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dirty="0"/>
            <a:t>Rose McCarthy (Dumont) - Annex Site: Rose McCarthy (Van Siclen) </a:t>
          </a:r>
          <a:r>
            <a:rPr lang="en-US" sz="1800" b="0" i="0" kern="1200" dirty="0"/>
            <a:t>(2014)</a:t>
          </a:r>
          <a:r>
            <a:rPr lang="en-US" sz="1800" i="0" kern="1200" dirty="0"/>
            <a:t> has 53 units for families </a:t>
          </a:r>
        </a:p>
      </dsp:txBody>
      <dsp:txXfrm>
        <a:off x="0" y="3212475"/>
        <a:ext cx="10972800" cy="535412"/>
      </dsp:txXfrm>
    </dsp:sp>
    <dsp:sp modelId="{F9B6514A-FFAE-1A46-93B8-7E09EFE5BFFB}">
      <dsp:nvSpPr>
        <dsp:cNvPr id="0" name=""/>
        <dsp:cNvSpPr/>
      </dsp:nvSpPr>
      <dsp:spPr>
        <a:xfrm>
          <a:off x="0" y="3747888"/>
          <a:ext cx="109728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CDDDE74-F9CE-4F48-9224-7BC6532FD48F}">
      <dsp:nvSpPr>
        <dsp:cNvPr id="0" name=""/>
        <dsp:cNvSpPr/>
      </dsp:nvSpPr>
      <dsp:spPr>
        <a:xfrm>
          <a:off x="0" y="3747888"/>
          <a:ext cx="10972800" cy="535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i="0" kern="1200" dirty="0"/>
            <a:t>The Fane </a:t>
          </a:r>
          <a:r>
            <a:rPr lang="en-US" sz="1800" b="0" i="0" kern="1200" dirty="0"/>
            <a:t>(</a:t>
          </a:r>
          <a:r>
            <a:rPr lang="en-US" sz="1800" i="0" kern="1200" dirty="0"/>
            <a:t>2010) 61 beds in Harlem</a:t>
          </a:r>
        </a:p>
      </dsp:txBody>
      <dsp:txXfrm>
        <a:off x="0" y="3747888"/>
        <a:ext cx="10972800" cy="5354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25F07-D2A8-154F-B44F-999DF766EB31}">
      <dsp:nvSpPr>
        <dsp:cNvPr id="0" name=""/>
        <dsp:cNvSpPr/>
      </dsp:nvSpPr>
      <dsp:spPr>
        <a:xfrm>
          <a:off x="53" y="58529"/>
          <a:ext cx="5127426" cy="1183113"/>
        </a:xfrm>
        <a:prstGeom prst="rect">
          <a:avLst/>
        </a:prstGeom>
        <a:solidFill>
          <a:srgbClr val="FFC000"/>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Emergency Transitional Housing Programs for People Living with HIV/AIDS (HASA) </a:t>
          </a:r>
        </a:p>
      </dsp:txBody>
      <dsp:txXfrm>
        <a:off x="53" y="58529"/>
        <a:ext cx="5127426" cy="1183113"/>
      </dsp:txXfrm>
    </dsp:sp>
    <dsp:sp modelId="{81194C92-EA4A-1144-AA59-6EEB6414B810}">
      <dsp:nvSpPr>
        <dsp:cNvPr id="0" name=""/>
        <dsp:cNvSpPr/>
      </dsp:nvSpPr>
      <dsp:spPr>
        <a:xfrm>
          <a:off x="53" y="1249637"/>
          <a:ext cx="5127426" cy="2983128"/>
        </a:xfrm>
        <a:prstGeom prst="rect">
          <a:avLst/>
        </a:prstGeom>
        <a:solidFill>
          <a:srgbClr val="7030A0">
            <a:alpha val="90000"/>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endParaRPr lang="en-US" sz="2300" kern="1200" dirty="0">
            <a:solidFill>
              <a:schemeClr val="bg1"/>
            </a:solidFill>
          </a:endParaRPr>
        </a:p>
        <a:p>
          <a:pPr marL="228600" lvl="1" indent="-228600" algn="l" defTabSz="1022350">
            <a:lnSpc>
              <a:spcPct val="90000"/>
            </a:lnSpc>
            <a:spcBef>
              <a:spcPct val="0"/>
            </a:spcBef>
            <a:spcAft>
              <a:spcPct val="15000"/>
            </a:spcAft>
            <a:buChar char="•"/>
          </a:pPr>
          <a:r>
            <a:rPr lang="en-US" sz="2300" kern="1200" dirty="0">
              <a:solidFill>
                <a:schemeClr val="bg1"/>
              </a:solidFill>
            </a:rPr>
            <a:t>St. John’s, in operation since 2005, has 68 beds in Brooklyn.</a:t>
          </a:r>
        </a:p>
      </dsp:txBody>
      <dsp:txXfrm>
        <a:off x="53" y="1249637"/>
        <a:ext cx="5127426" cy="2983128"/>
      </dsp:txXfrm>
    </dsp:sp>
    <dsp:sp modelId="{2ED81858-360B-054A-85B7-B30BA9CF9B76}">
      <dsp:nvSpPr>
        <dsp:cNvPr id="0" name=""/>
        <dsp:cNvSpPr/>
      </dsp:nvSpPr>
      <dsp:spPr>
        <a:xfrm>
          <a:off x="5845319" y="58529"/>
          <a:ext cx="5127426" cy="1183113"/>
        </a:xfrm>
        <a:prstGeom prst="rect">
          <a:avLst/>
        </a:prstGeom>
        <a:solidFill>
          <a:srgbClr val="FFC000"/>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Domestic Violence Shelters</a:t>
          </a:r>
        </a:p>
      </dsp:txBody>
      <dsp:txXfrm>
        <a:off x="5845319" y="58529"/>
        <a:ext cx="5127426" cy="1183113"/>
      </dsp:txXfrm>
    </dsp:sp>
    <dsp:sp modelId="{3384358E-EDDE-B84D-BBA0-810A9C6E269A}">
      <dsp:nvSpPr>
        <dsp:cNvPr id="0" name=""/>
        <dsp:cNvSpPr/>
      </dsp:nvSpPr>
      <dsp:spPr>
        <a:xfrm>
          <a:off x="5845319" y="1241643"/>
          <a:ext cx="5127426" cy="2983128"/>
        </a:xfrm>
        <a:prstGeom prst="rect">
          <a:avLst/>
        </a:prstGeom>
        <a:solidFill>
          <a:srgbClr val="7030A0">
            <a:alpha val="90000"/>
          </a:srgb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solidFill>
                <a:schemeClr val="bg1"/>
              </a:solidFill>
            </a:rPr>
            <a:t>Aegis, in operation since 1981, is an emergency crisis shelter for families that serves up to 60 individuals (20 adults and 40 children); </a:t>
          </a:r>
        </a:p>
        <a:p>
          <a:pPr marL="228600" lvl="1" indent="-228600" algn="l" defTabSz="1022350">
            <a:lnSpc>
              <a:spcPct val="90000"/>
            </a:lnSpc>
            <a:spcBef>
              <a:spcPct val="0"/>
            </a:spcBef>
            <a:spcAft>
              <a:spcPct val="15000"/>
            </a:spcAft>
            <a:buChar char="•"/>
          </a:pPr>
          <a:r>
            <a:rPr lang="en-US" sz="2300" kern="1200" dirty="0">
              <a:solidFill>
                <a:schemeClr val="bg1"/>
              </a:solidFill>
            </a:rPr>
            <a:t>Athena, in operation since 2002, a Tier II transitional residence for families that serves 20 families (approximately 50 individuals). </a:t>
          </a:r>
        </a:p>
      </dsp:txBody>
      <dsp:txXfrm>
        <a:off x="5845319" y="1241643"/>
        <a:ext cx="5127426" cy="29831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5F16A-3563-401E-99A2-7CC2A85728D8}">
      <dsp:nvSpPr>
        <dsp:cNvPr id="0" name=""/>
        <dsp:cNvSpPr/>
      </dsp:nvSpPr>
      <dsp:spPr>
        <a:xfrm>
          <a:off x="0" y="2613"/>
          <a:ext cx="10972800" cy="11504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08252B-A739-47AE-92A3-4E41E820C8DB}">
      <dsp:nvSpPr>
        <dsp:cNvPr id="0" name=""/>
        <dsp:cNvSpPr/>
      </dsp:nvSpPr>
      <dsp:spPr>
        <a:xfrm>
          <a:off x="347997" y="261455"/>
          <a:ext cx="633341" cy="6327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9443655-2F64-4982-B549-FB3A8AFE8954}">
      <dsp:nvSpPr>
        <dsp:cNvPr id="0" name=""/>
        <dsp:cNvSpPr/>
      </dsp:nvSpPr>
      <dsp:spPr>
        <a:xfrm>
          <a:off x="1329337" y="2613"/>
          <a:ext cx="9603198" cy="1222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361" tIns="129361" rIns="129361" bIns="129361"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Sitka Heading"/>
              <a:ea typeface="Cambria"/>
              <a:cs typeface="Calibri"/>
            </a:rPr>
            <a:t>Programming and Services: Welcome centers are low-barrier programs specifically targeted toward unsheltered individuals.  The  Welcome Centers are equipped with on-site services and staff who work closely with unsheltered New Yorkers to build trust, stabilize lives and encourage further transition off the streets.</a:t>
          </a:r>
        </a:p>
      </dsp:txBody>
      <dsp:txXfrm>
        <a:off x="1329337" y="2613"/>
        <a:ext cx="9603198" cy="1222306"/>
      </dsp:txXfrm>
    </dsp:sp>
    <dsp:sp modelId="{444D3DE0-02D3-44EE-B544-D7DE8F7F1694}">
      <dsp:nvSpPr>
        <dsp:cNvPr id="0" name=""/>
        <dsp:cNvSpPr/>
      </dsp:nvSpPr>
      <dsp:spPr>
        <a:xfrm>
          <a:off x="0" y="1530497"/>
          <a:ext cx="10972800" cy="11504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6EC841-F358-44C6-ABEA-9509261E3F68}">
      <dsp:nvSpPr>
        <dsp:cNvPr id="0" name=""/>
        <dsp:cNvSpPr/>
      </dsp:nvSpPr>
      <dsp:spPr>
        <a:xfrm>
          <a:off x="347997" y="1789338"/>
          <a:ext cx="633341" cy="6327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4D2EFD-1B97-4D12-AE17-0FB405C75F00}">
      <dsp:nvSpPr>
        <dsp:cNvPr id="0" name=""/>
        <dsp:cNvSpPr/>
      </dsp:nvSpPr>
      <dsp:spPr>
        <a:xfrm>
          <a:off x="1329337" y="1530497"/>
          <a:ext cx="9603198" cy="1222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361" tIns="129361" rIns="129361" bIns="129361"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Sitka Heading"/>
              <a:ea typeface="Cambria"/>
              <a:cs typeface="Calibri"/>
            </a:rPr>
            <a:t>The Welcome Centers operate as immediate need/pre assessment sites.  The goal is to quickly bring New Yorkers experiencing unsheltered homelessness inside and connect them to compassionate staff who, first work to meet their immediate needs, cultivate a relationship and then discuss their long term needs and  the services and transitional housing options available to them.  By forming a rapport  with the clients  over time , Welcome Center staff are better able to assess the longer-term needs of the clients  and more effectively  communicate  the options available to them. </a:t>
          </a:r>
        </a:p>
      </dsp:txBody>
      <dsp:txXfrm>
        <a:off x="1329337" y="1530497"/>
        <a:ext cx="9603198" cy="1222306"/>
      </dsp:txXfrm>
    </dsp:sp>
    <dsp:sp modelId="{56E7E0C2-BC41-4A76-81E5-DB2744B37267}">
      <dsp:nvSpPr>
        <dsp:cNvPr id="0" name=""/>
        <dsp:cNvSpPr/>
      </dsp:nvSpPr>
      <dsp:spPr>
        <a:xfrm>
          <a:off x="0" y="3058380"/>
          <a:ext cx="10972800" cy="115040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CDC173-CF3A-4B23-B245-83CFBB1A55D8}">
      <dsp:nvSpPr>
        <dsp:cNvPr id="0" name=""/>
        <dsp:cNvSpPr/>
      </dsp:nvSpPr>
      <dsp:spPr>
        <a:xfrm>
          <a:off x="347997" y="3317221"/>
          <a:ext cx="633341" cy="6327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9223E1-780B-49E5-95AC-D0388A522240}">
      <dsp:nvSpPr>
        <dsp:cNvPr id="0" name=""/>
        <dsp:cNvSpPr/>
      </dsp:nvSpPr>
      <dsp:spPr>
        <a:xfrm>
          <a:off x="1329337" y="3058380"/>
          <a:ext cx="9603198" cy="1222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361" tIns="129361" rIns="129361" bIns="129361" numCol="1" spcCol="1270" anchor="ctr" anchorCtr="0">
          <a:noAutofit/>
        </a:bodyPr>
        <a:lstStyle/>
        <a:p>
          <a:pPr marL="0" lvl="0" indent="0" algn="l" defTabSz="622300" rtl="0">
            <a:lnSpc>
              <a:spcPct val="90000"/>
            </a:lnSpc>
            <a:spcBef>
              <a:spcPct val="0"/>
            </a:spcBef>
            <a:spcAft>
              <a:spcPct val="35000"/>
            </a:spcAft>
            <a:buNone/>
          </a:pPr>
          <a:r>
            <a:rPr lang="en-US" sz="1400" kern="1200" dirty="0">
              <a:latin typeface="Sitka Heading"/>
              <a:ea typeface="Cambria"/>
              <a:cs typeface="Calibri"/>
            </a:rPr>
            <a:t>Because Welcome Centers are focused on connecting clients to other ,longer term DSS-DHS facilities , the average lengths  of stay at the Welcome Centers are shorter that at other DSS-DHS facilities. The stay is usually  30 days or less depending on the assessment .</a:t>
          </a:r>
        </a:p>
      </dsp:txBody>
      <dsp:txXfrm>
        <a:off x="1329337" y="3058380"/>
        <a:ext cx="9603198" cy="12223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1EDB509D-5C8D-407B-BC1A-1171523604E8}" type="datetimeFigureOut">
              <a:rPr lang="en-US" smtClean="0"/>
              <a:t>2/23/2024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80302DC4-2DD4-4E52-8DF6-04C85FE8DE58}" type="slidenum">
              <a:rPr lang="en-US" smtClean="0"/>
              <a:t>‹#›</a:t>
            </a:fld>
            <a:endParaRPr lang="en-US"/>
          </a:p>
        </p:txBody>
      </p:sp>
    </p:spTree>
    <p:extLst>
      <p:ext uri="{BB962C8B-B14F-4D97-AF65-F5344CB8AC3E}">
        <p14:creationId xmlns:p14="http://schemas.microsoft.com/office/powerpoint/2010/main" val="291217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r>
              <a:rPr lang="en-US" dirty="0"/>
              <a:t>Make reference to the Tagline – Opportunity for all. It is at the root of everything we stand for/work toward.  A belief that everyone regardless of the circumstances of their life, deserves opportunity/access to lead the life they deserve to lead. </a:t>
            </a:r>
          </a:p>
          <a:p>
            <a:endParaRPr lang="en-US" dirty="0"/>
          </a:p>
          <a:p>
            <a:r>
              <a:rPr lang="en-US" dirty="0"/>
              <a:t>We recognize that the people we support present with a unique set of challenges, often compounded by a chronic lack of opportunity, made worse by systemic societal injustices. Our service model is innovative, person-centered, and rooted in choice and self-direction, allowing us to treat the whole person, providing opportunities that would not exist without the supports we offer. </a:t>
            </a:r>
          </a:p>
          <a:p>
            <a:endParaRPr lang="en-US" dirty="0"/>
          </a:p>
          <a:p>
            <a:r>
              <a:rPr lang="en-US" dirty="0"/>
              <a:t>At S:US, we embrace diversity (reference hiring practices—staff reflective of those we support, hire from the communities where we have our residences and programs, non discriminatory in our hiring…)</a:t>
            </a:r>
          </a:p>
          <a:p>
            <a:endParaRPr lang="en-US" dirty="0"/>
          </a:p>
          <a:p>
            <a:r>
              <a:rPr lang="en-US" dirty="0"/>
              <a:t>We work to advance social justice and racial equity (reference our advocacy for staff through bfair to direct care; partnership with the unions who represent our frontline staff; leaderships involvements on govt. committees to influence policy to better serve the interests of people we support; ….)</a:t>
            </a:r>
          </a:p>
          <a:p>
            <a:pPr marL="177845" indent="-177845">
              <a:buFont typeface="Arial" panose="020B0604020202020204" pitchFamily="34" charset="0"/>
              <a:buChar char="•"/>
            </a:pPr>
            <a:endParaRPr lang="en-US" dirty="0"/>
          </a:p>
          <a:p>
            <a:r>
              <a:rPr lang="en-US" dirty="0"/>
              <a:t>Our workforce of 2,000 partners with people we support to create opportunities that generate permanent, positive change in their lives.</a:t>
            </a:r>
          </a:p>
          <a:p>
            <a:endParaRPr lang="en-US" dirty="0"/>
          </a:p>
        </p:txBody>
      </p:sp>
      <p:sp>
        <p:nvSpPr>
          <p:cNvPr id="4" name="Slide Number Placeholder 3"/>
          <p:cNvSpPr>
            <a:spLocks noGrp="1"/>
          </p:cNvSpPr>
          <p:nvPr>
            <p:ph type="sldNum" sz="quarter" idx="10"/>
          </p:nvPr>
        </p:nvSpPr>
        <p:spPr/>
        <p:txBody>
          <a:bodyPr/>
          <a:lstStyle/>
          <a:p>
            <a:fld id="{4AA2C8CC-D610-E349-8979-919057B8CAAF}" type="slidenum">
              <a:rPr lang="en-US" smtClean="0"/>
              <a:t>3</a:t>
            </a:fld>
            <a:endParaRPr lang="en-US" dirty="0"/>
          </a:p>
        </p:txBody>
      </p:sp>
    </p:spTree>
    <p:extLst>
      <p:ext uri="{BB962C8B-B14F-4D97-AF65-F5344CB8AC3E}">
        <p14:creationId xmlns:p14="http://schemas.microsoft.com/office/powerpoint/2010/main" val="406871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30000"/>
              </a:lnSpc>
              <a:buFont typeface="Arial" panose="020B0604020202020204" pitchFamily="34" charset="0"/>
              <a:buChar char="•"/>
              <a:defRPr/>
            </a:pPr>
            <a:r>
              <a:rPr lang="en-US" sz="2000" dirty="0">
                <a:cs typeface="+mn-cs"/>
              </a:rPr>
              <a:t>Founded in 1978</a:t>
            </a:r>
          </a:p>
          <a:p>
            <a:pPr marL="342900" indent="-342900">
              <a:lnSpc>
                <a:spcPct val="130000"/>
              </a:lnSpc>
              <a:buFont typeface="Arial" panose="020B0604020202020204" pitchFamily="34" charset="0"/>
              <a:buChar char="•"/>
              <a:defRPr/>
            </a:pPr>
            <a:r>
              <a:rPr lang="en-US" sz="2000" dirty="0">
                <a:solidFill>
                  <a:srgbClr val="7F7F7F"/>
                </a:solidFill>
              </a:rPr>
              <a:t>Serving 37,000+ individuals and families each year</a:t>
            </a:r>
          </a:p>
          <a:p>
            <a:pPr marL="342900" indent="-342900">
              <a:lnSpc>
                <a:spcPct val="130000"/>
              </a:lnSpc>
              <a:buFont typeface="Arial" panose="020B0604020202020204" pitchFamily="34" charset="0"/>
              <a:buChar char="•"/>
              <a:defRPr/>
            </a:pPr>
            <a:r>
              <a:rPr lang="en-US" sz="2000" dirty="0">
                <a:solidFill>
                  <a:srgbClr val="7F7F7F"/>
                </a:solidFill>
                <a:cs typeface="+mn-cs"/>
              </a:rPr>
              <a:t>Employing close to 2,000 staff members</a:t>
            </a:r>
          </a:p>
          <a:p>
            <a:pPr marL="342900" indent="-342900">
              <a:lnSpc>
                <a:spcPct val="130000"/>
              </a:lnSpc>
              <a:buFont typeface="Arial" panose="020B0604020202020204" pitchFamily="34" charset="0"/>
              <a:buChar char="•"/>
              <a:defRPr/>
            </a:pPr>
            <a:r>
              <a:rPr lang="en-US" sz="2000" dirty="0">
                <a:solidFill>
                  <a:srgbClr val="7F7F7F"/>
                </a:solidFill>
                <a:cs typeface="+mn-cs"/>
              </a:rPr>
              <a:t>Providing $250+ million in services </a:t>
            </a:r>
          </a:p>
          <a:p>
            <a:pPr marL="800100" lvl="1" indent="-342900">
              <a:lnSpc>
                <a:spcPct val="130000"/>
              </a:lnSpc>
              <a:buFont typeface="Arial" panose="020B0604020202020204" pitchFamily="34" charset="0"/>
              <a:buChar char="•"/>
              <a:defRPr/>
            </a:pPr>
            <a:r>
              <a:rPr lang="en-US" sz="2000" dirty="0">
                <a:solidFill>
                  <a:srgbClr val="7F7F7F"/>
                </a:solidFill>
              </a:rPr>
              <a:t>Federal, state and city contracts and grants</a:t>
            </a:r>
          </a:p>
          <a:p>
            <a:pPr marL="800100" lvl="1" indent="-342900">
              <a:lnSpc>
                <a:spcPct val="130000"/>
              </a:lnSpc>
              <a:buFont typeface="Arial" panose="020B0604020202020204" pitchFamily="34" charset="0"/>
              <a:buChar char="•"/>
              <a:defRPr/>
            </a:pPr>
            <a:r>
              <a:rPr lang="en-US" sz="2000" dirty="0">
                <a:solidFill>
                  <a:srgbClr val="7F7F7F"/>
                </a:solidFill>
              </a:rPr>
              <a:t>Foundation and corporation grants and sponsorships</a:t>
            </a:r>
          </a:p>
          <a:p>
            <a:pPr marL="800100" lvl="1" indent="-342900">
              <a:lnSpc>
                <a:spcPct val="130000"/>
              </a:lnSpc>
              <a:buFont typeface="Arial" panose="020B0604020202020204" pitchFamily="34" charset="0"/>
              <a:buChar char="•"/>
              <a:defRPr/>
            </a:pPr>
            <a:r>
              <a:rPr lang="en-US" sz="2000" dirty="0">
                <a:solidFill>
                  <a:srgbClr val="7F7F7F"/>
                </a:solidFill>
              </a:rPr>
              <a:t>Individual donations </a:t>
            </a:r>
          </a:p>
          <a:p>
            <a:pPr marL="457200" lvl="1" indent="0">
              <a:lnSpc>
                <a:spcPct val="130000"/>
              </a:lnSpc>
              <a:buFont typeface="Arial" panose="020B0604020202020204" pitchFamily="34" charset="0"/>
              <a:buNone/>
              <a:defRPr/>
            </a:pPr>
            <a:endParaRPr lang="en-US" sz="2000" dirty="0">
              <a:solidFill>
                <a:srgbClr val="7F7F7F"/>
              </a:solidFill>
            </a:endParaRPr>
          </a:p>
          <a:p>
            <a:pPr eaLnBrk="1" hangingPunct="1">
              <a:defRPr/>
            </a:pPr>
            <a:r>
              <a:rPr lang="en-US" sz="2000" dirty="0">
                <a:cs typeface="+mn-cs"/>
              </a:rPr>
              <a:t>S:US</a:t>
            </a:r>
            <a:r>
              <a:rPr lang="en-US" sz="2000" baseline="0" dirty="0">
                <a:cs typeface="+mn-cs"/>
              </a:rPr>
              <a:t> has a 40+ year history, starting with sheltering and feeding people – steady development </a:t>
            </a:r>
            <a:r>
              <a:rPr lang="en-US" sz="2000" dirty="0">
                <a:cs typeface="+mn-cs"/>
              </a:rPr>
              <a:t>over</a:t>
            </a:r>
            <a:r>
              <a:rPr lang="en-US" sz="2000" baseline="0" dirty="0">
                <a:cs typeface="+mn-cs"/>
              </a:rPr>
              <a:t> the years to the current size/scope</a:t>
            </a:r>
          </a:p>
          <a:p>
            <a:pPr marL="181199" indent="-181199">
              <a:buFont typeface="Arial"/>
              <a:buChar char="•"/>
              <a:defRPr/>
            </a:pPr>
            <a:r>
              <a:rPr lang="en-US" sz="2000" baseline="0" dirty="0">
                <a:cs typeface="+mn-cs"/>
              </a:rPr>
              <a:t>We’ve had requests from funders and other organizations to expand or develop new programs, and have grown through mergers and collaborations with other organizations.</a:t>
            </a:r>
          </a:p>
          <a:p>
            <a:pPr eaLnBrk="1" hangingPunct="1">
              <a:defRPr/>
            </a:pPr>
            <a:endParaRPr lang="en-US" sz="2000" baseline="0" dirty="0">
              <a:cs typeface="+mn-cs"/>
            </a:endParaRPr>
          </a:p>
          <a:p>
            <a:pPr eaLnBrk="1" hangingPunct="1">
              <a:defRPr/>
            </a:pPr>
            <a:r>
              <a:rPr lang="en-US" sz="2000" baseline="0" dirty="0">
                <a:cs typeface="+mn-cs"/>
              </a:rPr>
              <a:t>We are known for:</a:t>
            </a:r>
          </a:p>
          <a:p>
            <a:pPr marL="181199" indent="-181199">
              <a:buFontTx/>
              <a:buChar char="-"/>
              <a:defRPr/>
            </a:pPr>
            <a:r>
              <a:rPr lang="en-US" sz="2000" baseline="0" dirty="0">
                <a:cs typeface="+mn-cs"/>
              </a:rPr>
              <a:t>cutting edge approaches and a reliance on evidence-based and promising practices</a:t>
            </a:r>
          </a:p>
          <a:p>
            <a:pPr marL="181199" indent="-181199">
              <a:buFontTx/>
              <a:buChar char="-"/>
              <a:defRPr/>
            </a:pPr>
            <a:r>
              <a:rPr lang="en-US" sz="2000" baseline="0" dirty="0">
                <a:cs typeface="+mn-cs"/>
              </a:rPr>
              <a:t>continuous quality improvement, and </a:t>
            </a:r>
          </a:p>
          <a:p>
            <a:pPr>
              <a:defRPr/>
            </a:pPr>
            <a:r>
              <a:rPr lang="en-US" sz="2000" baseline="0" dirty="0"/>
              <a:t>-  A culture of learning</a:t>
            </a:r>
          </a:p>
          <a:p>
            <a:pPr>
              <a:defRPr/>
            </a:pPr>
            <a:endParaRPr lang="en-US" sz="2000" dirty="0">
              <a:cs typeface="+mn-cs"/>
            </a:endParaRPr>
          </a:p>
          <a:p>
            <a:pPr>
              <a:defRPr/>
            </a:pPr>
            <a:r>
              <a:rPr lang="en-US" sz="2000" baseline="0" dirty="0">
                <a:cs typeface="+mn-cs"/>
              </a:rPr>
              <a:t>Revenue sources</a:t>
            </a:r>
          </a:p>
          <a:p>
            <a:pPr marL="181199" indent="-181199">
              <a:buFont typeface="Arial"/>
              <a:buChar char="•"/>
              <a:defRPr/>
            </a:pPr>
            <a:r>
              <a:rPr lang="en-US" sz="2000" baseline="0" dirty="0">
                <a:cs typeface="+mn-cs"/>
              </a:rPr>
              <a:t>Each funder contractor or donor has expectations for the way we will use their money</a:t>
            </a:r>
          </a:p>
          <a:p>
            <a:pPr marL="181199" indent="-181199">
              <a:buFont typeface="Arial"/>
              <a:buChar char="•"/>
              <a:defRPr/>
            </a:pPr>
            <a:r>
              <a:rPr lang="en-US" sz="2000" baseline="0" dirty="0">
                <a:cs typeface="+mn-cs"/>
              </a:rPr>
              <a:t>We have high expectations for our own ethical conduct as a business and in our relationships with the community</a:t>
            </a:r>
          </a:p>
          <a:p>
            <a:pPr>
              <a:lnSpc>
                <a:spcPct val="130000"/>
              </a:lnSpc>
              <a:defRPr/>
            </a:pPr>
            <a:endParaRPr lang="en-US" sz="2000" dirty="0">
              <a:solidFill>
                <a:srgbClr val="7F7F7F"/>
              </a:solidFill>
            </a:endParaRPr>
          </a:p>
          <a:p>
            <a:pPr>
              <a:lnSpc>
                <a:spcPct val="130000"/>
              </a:lnSpc>
              <a:defRPr/>
            </a:pPr>
            <a:r>
              <a:rPr lang="en-US" sz="2000" dirty="0">
                <a:solidFill>
                  <a:srgbClr val="7F7F7F"/>
                </a:solidFill>
              </a:rPr>
              <a:t>Services</a:t>
            </a:r>
          </a:p>
          <a:p>
            <a:pPr lvl="1">
              <a:lnSpc>
                <a:spcPct val="130000"/>
              </a:lnSpc>
              <a:buFont typeface="Arial" panose="020B0604020202020204" pitchFamily="34" charset="0"/>
              <a:buChar char="•"/>
              <a:defRPr/>
            </a:pPr>
            <a:r>
              <a:rPr lang="en-US" sz="2000" dirty="0">
                <a:solidFill>
                  <a:srgbClr val="7F7F7F"/>
                </a:solidFill>
              </a:rPr>
              <a:t>Housing services that promote independent living, and support and tools that empower people with behavioral health disorders, veterans and others to move beyond diagnosis and the complex life circumstances they face. </a:t>
            </a:r>
          </a:p>
          <a:p>
            <a:pPr lvl="1">
              <a:lnSpc>
                <a:spcPct val="130000"/>
              </a:lnSpc>
              <a:buFont typeface="Arial" panose="020B0604020202020204" pitchFamily="34" charset="0"/>
              <a:buChar char="•"/>
              <a:defRPr/>
            </a:pPr>
            <a:r>
              <a:rPr lang="en-US" sz="2000" dirty="0">
                <a:solidFill>
                  <a:srgbClr val="7F7F7F"/>
                </a:solidFill>
              </a:rPr>
              <a:t>Person-centered services for children and adults with developmental disabilities to allow for full inclusion and participation in communities of their choice</a:t>
            </a:r>
          </a:p>
          <a:p>
            <a:pPr eaLnBrk="1" hangingPunct="1">
              <a:defRPr/>
            </a:pPr>
            <a:endParaRPr lang="en-US" dirty="0">
              <a:cs typeface="+mn-cs"/>
            </a:endParaRPr>
          </a:p>
          <a:p>
            <a:pPr eaLnBrk="1" hangingPunct="1">
              <a:defRPr/>
            </a:pPr>
            <a:endParaRPr lang="en-US" dirty="0">
              <a:cs typeface="+mn-cs"/>
            </a:endParaRPr>
          </a:p>
          <a:p>
            <a:endParaRPr lang="en-US" dirty="0"/>
          </a:p>
        </p:txBody>
      </p:sp>
      <p:sp>
        <p:nvSpPr>
          <p:cNvPr id="4" name="Slide Number Placeholder 3"/>
          <p:cNvSpPr>
            <a:spLocks noGrp="1"/>
          </p:cNvSpPr>
          <p:nvPr>
            <p:ph type="sldNum" sz="quarter" idx="5"/>
          </p:nvPr>
        </p:nvSpPr>
        <p:spPr/>
        <p:txBody>
          <a:bodyPr/>
          <a:lstStyle/>
          <a:p>
            <a:fld id="{80302DC4-2DD4-4E52-8DF6-04C85FE8DE58}" type="slidenum">
              <a:rPr lang="en-US" smtClean="0"/>
              <a:t>4</a:t>
            </a:fld>
            <a:endParaRPr lang="en-US"/>
          </a:p>
        </p:txBody>
      </p:sp>
    </p:spTree>
    <p:extLst>
      <p:ext uri="{BB962C8B-B14F-4D97-AF65-F5344CB8AC3E}">
        <p14:creationId xmlns:p14="http://schemas.microsoft.com/office/powerpoint/2010/main" val="508693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02DC4-2DD4-4E52-8DF6-04C85FE8DE58}" type="slidenum">
              <a:rPr lang="en-US" smtClean="0"/>
              <a:t>5</a:t>
            </a:fld>
            <a:endParaRPr lang="en-US"/>
          </a:p>
        </p:txBody>
      </p:sp>
    </p:spTree>
    <p:extLst>
      <p:ext uri="{BB962C8B-B14F-4D97-AF65-F5344CB8AC3E}">
        <p14:creationId xmlns:p14="http://schemas.microsoft.com/office/powerpoint/2010/main" val="2404619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02DC4-2DD4-4E52-8DF6-04C85FE8DE58}" type="slidenum">
              <a:rPr lang="en-US" smtClean="0"/>
              <a:t>9</a:t>
            </a:fld>
            <a:endParaRPr lang="en-US"/>
          </a:p>
        </p:txBody>
      </p:sp>
    </p:spTree>
    <p:extLst>
      <p:ext uri="{BB962C8B-B14F-4D97-AF65-F5344CB8AC3E}">
        <p14:creationId xmlns:p14="http://schemas.microsoft.com/office/powerpoint/2010/main" val="165769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S:US’ Homeless Services Division includes: ( total of 8 sites) </a:t>
            </a:r>
          </a:p>
          <a:p>
            <a:pPr lvl="0"/>
            <a:r>
              <a:rPr lang="en-US" sz="1200" kern="1200" dirty="0">
                <a:solidFill>
                  <a:schemeClr val="tx1"/>
                </a:solidFill>
                <a:effectLst/>
                <a:latin typeface="+mn-lt"/>
                <a:ea typeface="+mn-ea"/>
                <a:cs typeface="+mn-cs"/>
              </a:rPr>
              <a:t>Two Mental Health Single Adults shelters: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Blake Avenue, in operation since 2012, has 151 beds in Brooklyn;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Renaissance, in operation by S:US since August, 2015, has 200 beds in Brooklyn. </a:t>
            </a:r>
          </a:p>
          <a:p>
            <a:pPr lvl="0"/>
            <a:r>
              <a:rPr lang="en-US" sz="1200" kern="1200" dirty="0">
                <a:solidFill>
                  <a:schemeClr val="tx1"/>
                </a:solidFill>
                <a:effectLst/>
                <a:latin typeface="+mn-lt"/>
                <a:ea typeface="+mn-ea"/>
                <a:cs typeface="+mn-cs"/>
              </a:rPr>
              <a:t>Two Single Adults shelters (described above):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Fane, in operation since 2010, has 61 beds in Harlem</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126th Street, in operation since 2010, has 90 beds in Harlem.</a:t>
            </a:r>
          </a:p>
          <a:p>
            <a:pPr lvl="0"/>
            <a:r>
              <a:rPr lang="en-US" sz="1200" kern="1200" dirty="0">
                <a:solidFill>
                  <a:schemeClr val="tx1"/>
                </a:solidFill>
                <a:effectLst/>
                <a:latin typeface="+mn-lt"/>
                <a:ea typeface="+mn-ea"/>
                <a:cs typeface="+mn-cs"/>
              </a:rPr>
              <a:t>Three Family shelters: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Rose McCarthy, in operation by S:US since 2014, has 53 units for families (153 individuals) in Brooklyn;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Anchor, opened by S:US in fall 2019, has 29 units for families in Bronx. In fall of 2020 expanded the shelter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Echo, to operate an additional 63 units for families. </a:t>
            </a:r>
          </a:p>
          <a:p>
            <a:pPr lvl="0"/>
            <a:r>
              <a:rPr lang="en-US" sz="1200" kern="1200" dirty="0">
                <a:solidFill>
                  <a:schemeClr val="tx1"/>
                </a:solidFill>
                <a:effectLst/>
                <a:latin typeface="+mn-lt"/>
                <a:ea typeface="+mn-ea"/>
                <a:cs typeface="+mn-cs"/>
              </a:rPr>
              <a:t>One Adult Family shelter,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Harmonia, in operation since 2018, has 170 units serving 340 adults in Manhattan.</a:t>
            </a:r>
          </a:p>
          <a:p>
            <a:endParaRPr lang="en-US" dirty="0"/>
          </a:p>
        </p:txBody>
      </p:sp>
      <p:sp>
        <p:nvSpPr>
          <p:cNvPr id="4" name="Slide Number Placeholder 3"/>
          <p:cNvSpPr>
            <a:spLocks noGrp="1"/>
          </p:cNvSpPr>
          <p:nvPr>
            <p:ph type="sldNum" sz="quarter" idx="5"/>
          </p:nvPr>
        </p:nvSpPr>
        <p:spPr/>
        <p:txBody>
          <a:bodyPr/>
          <a:lstStyle/>
          <a:p>
            <a:fld id="{80302DC4-2DD4-4E52-8DF6-04C85FE8DE58}" type="slidenum">
              <a:rPr lang="en-US" smtClean="0"/>
              <a:t>12</a:t>
            </a:fld>
            <a:endParaRPr lang="en-US"/>
          </a:p>
        </p:txBody>
      </p:sp>
    </p:spTree>
    <p:extLst>
      <p:ext uri="{BB962C8B-B14F-4D97-AF65-F5344CB8AC3E}">
        <p14:creationId xmlns:p14="http://schemas.microsoft.com/office/powerpoint/2010/main" val="349995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302DC4-2DD4-4E52-8DF6-04C85FE8DE58}" type="slidenum">
              <a:rPr lang="en-US" smtClean="0"/>
              <a:t>13</a:t>
            </a:fld>
            <a:endParaRPr lang="en-US"/>
          </a:p>
        </p:txBody>
      </p:sp>
    </p:spTree>
    <p:extLst>
      <p:ext uri="{BB962C8B-B14F-4D97-AF65-F5344CB8AC3E}">
        <p14:creationId xmlns:p14="http://schemas.microsoft.com/office/powerpoint/2010/main" val="352144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S:US’ Homeless Services Division includes: ( total of 8 sites) </a:t>
            </a:r>
          </a:p>
          <a:p>
            <a:pPr lvl="0"/>
            <a:r>
              <a:rPr lang="en-US" sz="1200" kern="1200" dirty="0">
                <a:solidFill>
                  <a:schemeClr val="tx1"/>
                </a:solidFill>
                <a:effectLst/>
                <a:latin typeface="+mn-lt"/>
                <a:ea typeface="+mn-ea"/>
                <a:cs typeface="+mn-cs"/>
              </a:rPr>
              <a:t>Two Mental Health Single Adults shelters: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Blake Avenue, in operation since 2012, has 151 beds in Brooklyn;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Renaissance, in operation by S:US since August, 2015, has 200 beds in Brooklyn. </a:t>
            </a:r>
          </a:p>
          <a:p>
            <a:pPr lvl="0"/>
            <a:r>
              <a:rPr lang="en-US" sz="1200" kern="1200" dirty="0">
                <a:solidFill>
                  <a:schemeClr val="tx1"/>
                </a:solidFill>
                <a:effectLst/>
                <a:latin typeface="+mn-lt"/>
                <a:ea typeface="+mn-ea"/>
                <a:cs typeface="+mn-cs"/>
              </a:rPr>
              <a:t>Two Single Adults shelters (described above):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Fane, in operation since 2010, has 61 beds in Harlem</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126th Street, in operation since 2010, has 90 beds in Harlem.</a:t>
            </a:r>
          </a:p>
          <a:p>
            <a:pPr lvl="0"/>
            <a:r>
              <a:rPr lang="en-US" sz="1200" kern="1200" dirty="0">
                <a:solidFill>
                  <a:schemeClr val="tx1"/>
                </a:solidFill>
                <a:effectLst/>
                <a:latin typeface="+mn-lt"/>
                <a:ea typeface="+mn-ea"/>
                <a:cs typeface="+mn-cs"/>
              </a:rPr>
              <a:t>Three Family shelters: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Rose McCarthy, in operation by S:US since 2014, has 53 units for families (153 individuals) in Brooklyn;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Anchor, opened by S:US in fall 2019, has 29 units for families in Bronx. In fall of 2020 expanded the shelter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Echo, to operate an additional 63 units for families. </a:t>
            </a:r>
          </a:p>
          <a:p>
            <a:pPr lvl="0"/>
            <a:r>
              <a:rPr lang="en-US" sz="1200" kern="1200" dirty="0">
                <a:solidFill>
                  <a:schemeClr val="tx1"/>
                </a:solidFill>
                <a:effectLst/>
                <a:latin typeface="+mn-lt"/>
                <a:ea typeface="+mn-ea"/>
                <a:cs typeface="+mn-cs"/>
              </a:rPr>
              <a:t>One Adult Family shelter,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Harmonia, in operation since 2018, has 170 units serving 340 adults in Manhattan.</a:t>
            </a:r>
          </a:p>
          <a:p>
            <a:endParaRPr lang="en-US" dirty="0"/>
          </a:p>
        </p:txBody>
      </p:sp>
      <p:sp>
        <p:nvSpPr>
          <p:cNvPr id="4" name="Slide Number Placeholder 3"/>
          <p:cNvSpPr>
            <a:spLocks noGrp="1"/>
          </p:cNvSpPr>
          <p:nvPr>
            <p:ph type="sldNum" sz="quarter" idx="5"/>
          </p:nvPr>
        </p:nvSpPr>
        <p:spPr/>
        <p:txBody>
          <a:bodyPr/>
          <a:lstStyle/>
          <a:p>
            <a:fld id="{80302DC4-2DD4-4E52-8DF6-04C85FE8DE58}" type="slidenum">
              <a:rPr lang="en-US" smtClean="0"/>
              <a:t>14</a:t>
            </a:fld>
            <a:endParaRPr lang="en-US"/>
          </a:p>
        </p:txBody>
      </p:sp>
    </p:spTree>
    <p:extLst>
      <p:ext uri="{BB962C8B-B14F-4D97-AF65-F5344CB8AC3E}">
        <p14:creationId xmlns:p14="http://schemas.microsoft.com/office/powerpoint/2010/main" val="2528924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S:US’ Homeless Services Division includes: ( total of 8 sites) </a:t>
            </a:r>
          </a:p>
          <a:p>
            <a:pPr lvl="0"/>
            <a:r>
              <a:rPr lang="en-US" sz="1200" kern="1200" dirty="0">
                <a:solidFill>
                  <a:schemeClr val="tx1"/>
                </a:solidFill>
                <a:effectLst/>
                <a:latin typeface="+mn-lt"/>
                <a:ea typeface="+mn-ea"/>
                <a:cs typeface="+mn-cs"/>
              </a:rPr>
              <a:t>Two Mental Health Single Adults shelters: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Blake Avenue, in operation since 2012, has 151 beds in Brooklyn;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Renaissance, in operation by S:US since August, 2015, has 200 beds in Brooklyn. </a:t>
            </a:r>
          </a:p>
          <a:p>
            <a:pPr lvl="0"/>
            <a:r>
              <a:rPr lang="en-US" sz="1200" kern="1200" dirty="0">
                <a:solidFill>
                  <a:schemeClr val="tx1"/>
                </a:solidFill>
                <a:effectLst/>
                <a:latin typeface="+mn-lt"/>
                <a:ea typeface="+mn-ea"/>
                <a:cs typeface="+mn-cs"/>
              </a:rPr>
              <a:t>Two Single Adults shelters (described above):</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Fane, in operation since 2010, has 61 beds in Harlem</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126th Street, in operation since 2010, has 90 beds in Harlem.</a:t>
            </a:r>
          </a:p>
          <a:p>
            <a:pPr lvl="0"/>
            <a:r>
              <a:rPr lang="en-US" sz="1200" kern="1200" dirty="0">
                <a:solidFill>
                  <a:schemeClr val="tx1"/>
                </a:solidFill>
                <a:effectLst/>
                <a:latin typeface="+mn-lt"/>
                <a:ea typeface="+mn-ea"/>
                <a:cs typeface="+mn-cs"/>
              </a:rPr>
              <a:t>Three Family shelters: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Rose McCarthy, in operation by S:US since 2014, has 53 units for families (153 individuals) in Brooklyn;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Anchor, opened by S:US in fall 2019, has 29 units for families in Bronx. In fall of 2020 expanded the shelter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Echo, to operate an additional 63 units for families. </a:t>
            </a:r>
          </a:p>
          <a:p>
            <a:pPr lvl="0"/>
            <a:r>
              <a:rPr lang="en-US" sz="1200" kern="1200" dirty="0">
                <a:solidFill>
                  <a:schemeClr val="tx1"/>
                </a:solidFill>
                <a:effectLst/>
                <a:latin typeface="+mn-lt"/>
                <a:ea typeface="+mn-ea"/>
                <a:cs typeface="+mn-cs"/>
              </a:rPr>
              <a:t>One Adult Family shelter,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Harmonia, in operation since 2018, has 170 units serving 340 adults in Manhattan.</a:t>
            </a:r>
          </a:p>
          <a:p>
            <a:endParaRPr lang="en-US" dirty="0"/>
          </a:p>
        </p:txBody>
      </p:sp>
      <p:sp>
        <p:nvSpPr>
          <p:cNvPr id="4" name="Slide Number Placeholder 3"/>
          <p:cNvSpPr>
            <a:spLocks noGrp="1"/>
          </p:cNvSpPr>
          <p:nvPr>
            <p:ph type="sldNum" sz="quarter" idx="5"/>
          </p:nvPr>
        </p:nvSpPr>
        <p:spPr/>
        <p:txBody>
          <a:bodyPr/>
          <a:lstStyle/>
          <a:p>
            <a:fld id="{80302DC4-2DD4-4E52-8DF6-04C85FE8DE58}" type="slidenum">
              <a:rPr lang="en-US" smtClean="0"/>
              <a:t>15</a:t>
            </a:fld>
            <a:endParaRPr lang="en-US"/>
          </a:p>
        </p:txBody>
      </p:sp>
    </p:spTree>
    <p:extLst>
      <p:ext uri="{BB962C8B-B14F-4D97-AF65-F5344CB8AC3E}">
        <p14:creationId xmlns:p14="http://schemas.microsoft.com/office/powerpoint/2010/main" val="2823261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28"/>
            <a:ext cx="10363200" cy="1470024"/>
          </a:xfrm>
        </p:spPr>
        <p:txBody>
          <a:bodyPr>
            <a:normAutofit/>
          </a:bodyPr>
          <a:lstStyle>
            <a:lvl1pPr algn="ctr">
              <a:defRPr sz="3750">
                <a:solidFill>
                  <a:srgbClr val="646567"/>
                </a:solidFill>
              </a:defRPr>
            </a:lvl1pPr>
          </a:lstStyle>
          <a:p>
            <a:r>
              <a:rPr lang="en-US" dirty="0"/>
              <a:t>CLICK TO EDIT MASTER TITLE STYLE</a:t>
            </a:r>
          </a:p>
        </p:txBody>
      </p:sp>
      <p:sp>
        <p:nvSpPr>
          <p:cNvPr id="10" name="Date Placeholder 4"/>
          <p:cNvSpPr>
            <a:spLocks noGrp="1"/>
          </p:cNvSpPr>
          <p:nvPr>
            <p:ph type="dt" sz="half" idx="10"/>
          </p:nvPr>
        </p:nvSpPr>
        <p:spPr>
          <a:xfrm>
            <a:off x="914400" y="3859879"/>
            <a:ext cx="10363200" cy="534500"/>
          </a:xfrm>
          <a:prstGeom prst="rect">
            <a:avLst/>
          </a:prstGeom>
        </p:spPr>
        <p:txBody>
          <a:bodyPr/>
          <a:lstStyle>
            <a:lvl1pPr algn="ctr">
              <a:defRPr sz="2250" b="0" i="0">
                <a:solidFill>
                  <a:srgbClr val="646567"/>
                </a:solidFill>
                <a:latin typeface="Gotham-Medium"/>
                <a:cs typeface="Gotham-Medium"/>
              </a:defRPr>
            </a:lvl1pPr>
          </a:lstStyle>
          <a:p>
            <a:pPr defTabSz="428625"/>
            <a:endParaRPr lang="en-US" dirty="0"/>
          </a:p>
        </p:txBody>
      </p:sp>
      <p:sp>
        <p:nvSpPr>
          <p:cNvPr id="11" name="Rectangle 10"/>
          <p:cNvSpPr/>
          <p:nvPr userDrawn="1"/>
        </p:nvSpPr>
        <p:spPr>
          <a:xfrm>
            <a:off x="0" y="6671863"/>
            <a:ext cx="12211464" cy="200739"/>
          </a:xfrm>
          <a:prstGeom prst="rect">
            <a:avLst/>
          </a:prstGeom>
          <a:solidFill>
            <a:srgbClr val="FCC1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8625"/>
            <a:endParaRPr lang="en-US" sz="1688" dirty="0">
              <a:solidFill>
                <a:prstClr val="white"/>
              </a:solidFill>
            </a:endParaRPr>
          </a:p>
        </p:txBody>
      </p:sp>
    </p:spTree>
    <p:extLst>
      <p:ext uri="{BB962C8B-B14F-4D97-AF65-F5344CB8AC3E}">
        <p14:creationId xmlns:p14="http://schemas.microsoft.com/office/powerpoint/2010/main" val="180194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2" y="4406904"/>
            <a:ext cx="11326284" cy="1362075"/>
          </a:xfrm>
          <a:prstGeom prst="rect">
            <a:avLst/>
          </a:prstGeom>
          <a:solidFill>
            <a:srgbClr val="8643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8625"/>
            <a:endParaRPr lang="en-US" sz="1688" dirty="0">
              <a:solidFill>
                <a:prstClr val="white"/>
              </a:solidFill>
            </a:endParaRPr>
          </a:p>
        </p:txBody>
      </p:sp>
      <p:sp>
        <p:nvSpPr>
          <p:cNvPr id="2" name="Title 1"/>
          <p:cNvSpPr>
            <a:spLocks noGrp="1"/>
          </p:cNvSpPr>
          <p:nvPr>
            <p:ph type="title"/>
          </p:nvPr>
        </p:nvSpPr>
        <p:spPr>
          <a:xfrm>
            <a:off x="963084" y="4406904"/>
            <a:ext cx="10363200" cy="1362075"/>
          </a:xfrm>
        </p:spPr>
        <p:txBody>
          <a:bodyPr anchor="t"/>
          <a:lstStyle>
            <a:lvl1pPr algn="l">
              <a:defRPr sz="3750" b="1" cap="all">
                <a:solidFill>
                  <a:schemeClr val="bg1"/>
                </a:solidFill>
              </a:defRPr>
            </a:lvl1pPr>
          </a:lstStyle>
          <a:p>
            <a:r>
              <a:rPr lang="en-US"/>
              <a:t>Click to edit Master title style</a:t>
            </a:r>
          </a:p>
        </p:txBody>
      </p:sp>
      <p:sp>
        <p:nvSpPr>
          <p:cNvPr id="3" name="Text Placeholder 2"/>
          <p:cNvSpPr>
            <a:spLocks noGrp="1"/>
          </p:cNvSpPr>
          <p:nvPr>
            <p:ph type="body" idx="1"/>
          </p:nvPr>
        </p:nvSpPr>
        <p:spPr>
          <a:xfrm>
            <a:off x="963084" y="2906713"/>
            <a:ext cx="10363200" cy="1500188"/>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B436A96-CAF3-3947-BC8C-1548FBB621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3722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40"/>
            <a:ext cx="10972800" cy="937101"/>
          </a:xfrm>
        </p:spPr>
        <p:txBody>
          <a:bodyPr>
            <a:noAutofit/>
          </a:bodyPr>
          <a:lstStyle>
            <a:lvl1pPr>
              <a:defRPr sz="3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B436A96-CAF3-3947-BC8C-1548FBB621C1}"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4" y="1211738"/>
            <a:ext cx="10977909" cy="0"/>
          </a:xfrm>
          <a:prstGeom prst="line">
            <a:avLst/>
          </a:prstGeom>
          <a:ln>
            <a:solidFill>
              <a:srgbClr val="86439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168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4"/>
            <a:ext cx="5384800" cy="45259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165600" y="6356351"/>
            <a:ext cx="3860800" cy="365124"/>
          </a:xfrm>
          <a:prstGeom prst="rect">
            <a:avLst/>
          </a:prstGeom>
        </p:spPr>
        <p:txBody>
          <a:bodyPr/>
          <a:lstStyle/>
          <a:p>
            <a:pPr defTabSz="428625"/>
            <a:endParaRPr lang="en-US" dirty="0">
              <a:solidFill>
                <a:prstClr val="black"/>
              </a:solidFill>
            </a:endParaRPr>
          </a:p>
        </p:txBody>
      </p:sp>
      <p:sp>
        <p:nvSpPr>
          <p:cNvPr id="7" name="Slide Number Placeholder 6"/>
          <p:cNvSpPr>
            <a:spLocks noGrp="1"/>
          </p:cNvSpPr>
          <p:nvPr>
            <p:ph type="sldNum" sz="quarter" idx="12"/>
          </p:nvPr>
        </p:nvSpPr>
        <p:spPr/>
        <p:txBody>
          <a:bodyPr/>
          <a:lstStyle/>
          <a:p>
            <a:fld id="{6B436A96-CAF3-3947-BC8C-1548FBB621C1}"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userDrawn="1"/>
        </p:nvCxnSpPr>
        <p:spPr>
          <a:xfrm>
            <a:off x="4" y="1211738"/>
            <a:ext cx="10977909" cy="0"/>
          </a:xfrm>
          <a:prstGeom prst="line">
            <a:avLst/>
          </a:prstGeom>
          <a:ln>
            <a:solidFill>
              <a:srgbClr val="864393"/>
            </a:solidFill>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hasCustomPrompt="1"/>
          </p:nvPr>
        </p:nvSpPr>
        <p:spPr>
          <a:xfrm>
            <a:off x="609600" y="274640"/>
            <a:ext cx="10972800" cy="937101"/>
          </a:xfrm>
        </p:spPr>
        <p:txBody>
          <a:bodyPr>
            <a:noAutofit/>
          </a:bodyPr>
          <a:lstStyle>
            <a:lvl1pPr>
              <a:defRPr sz="3000"/>
            </a:lvl1pPr>
          </a:lstStyle>
          <a:p>
            <a:r>
              <a:rPr lang="en-US" dirty="0"/>
              <a:t>CLICK TO EDIT MASTER TITLE STYLE</a:t>
            </a:r>
          </a:p>
        </p:txBody>
      </p:sp>
    </p:spTree>
    <p:extLst>
      <p:ext uri="{BB962C8B-B14F-4D97-AF65-F5344CB8AC3E}">
        <p14:creationId xmlns:p14="http://schemas.microsoft.com/office/powerpoint/2010/main" val="31360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3" y="1535114"/>
            <a:ext cx="5386919" cy="639762"/>
          </a:xfrm>
        </p:spPr>
        <p:txBody>
          <a:bodyPr anchor="b"/>
          <a:lstStyle>
            <a:lvl1pPr marL="0" indent="0">
              <a:buNone/>
              <a:defRPr sz="1875"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609603" y="2174876"/>
            <a:ext cx="5386919" cy="3951288"/>
          </a:xfrm>
        </p:spPr>
        <p:txBody>
          <a:bodyPr>
            <a:normAutofit/>
          </a:bodyPr>
          <a:lstStyle>
            <a:lvl1pPr>
              <a:defRPr sz="1875"/>
            </a:lvl1pPr>
            <a:lvl2pPr>
              <a:defRPr sz="1688"/>
            </a:lvl2pPr>
            <a:lvl3pPr>
              <a:defRPr sz="1500"/>
            </a:lvl3pPr>
            <a:lvl4pPr>
              <a:defRPr sz="1313"/>
            </a:lvl4pPr>
            <a:lvl5pPr>
              <a:defRPr sz="1313"/>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5" cy="639762"/>
          </a:xfrm>
        </p:spPr>
        <p:txBody>
          <a:bodyPr anchor="b"/>
          <a:lstStyle>
            <a:lvl1pPr marL="0" indent="0">
              <a:buNone/>
              <a:defRPr sz="1875"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3369" y="2174876"/>
            <a:ext cx="5389035" cy="3951288"/>
          </a:xfrm>
        </p:spPr>
        <p:txBody>
          <a:bodyPr>
            <a:normAutofit/>
          </a:bodyPr>
          <a:lstStyle>
            <a:lvl1pPr>
              <a:defRPr sz="1875"/>
            </a:lvl1pPr>
            <a:lvl2pPr>
              <a:defRPr sz="1688"/>
            </a:lvl2pPr>
            <a:lvl3pPr>
              <a:defRPr sz="1500"/>
            </a:lvl3pPr>
            <a:lvl4pPr>
              <a:defRPr sz="1313"/>
            </a:lvl4pPr>
            <a:lvl5pPr>
              <a:defRPr sz="1313"/>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B436A96-CAF3-3947-BC8C-1548FBB621C1}"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userDrawn="1"/>
        </p:nvCxnSpPr>
        <p:spPr>
          <a:xfrm>
            <a:off x="4" y="1211738"/>
            <a:ext cx="10977909" cy="0"/>
          </a:xfrm>
          <a:prstGeom prst="line">
            <a:avLst/>
          </a:prstGeom>
          <a:ln>
            <a:solidFill>
              <a:srgbClr val="864393"/>
            </a:solidFill>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hasCustomPrompt="1"/>
          </p:nvPr>
        </p:nvSpPr>
        <p:spPr>
          <a:xfrm>
            <a:off x="609600" y="274640"/>
            <a:ext cx="10972800" cy="937101"/>
          </a:xfrm>
        </p:spPr>
        <p:txBody>
          <a:bodyPr>
            <a:noAutofit/>
          </a:bodyPr>
          <a:lstStyle>
            <a:lvl1pPr>
              <a:defRPr sz="3000"/>
            </a:lvl1pPr>
          </a:lstStyle>
          <a:p>
            <a:r>
              <a:rPr lang="en-US" dirty="0"/>
              <a:t>CLICK TO EDIT MASTER TITLE STYLE</a:t>
            </a:r>
          </a:p>
        </p:txBody>
      </p:sp>
    </p:spTree>
    <p:extLst>
      <p:ext uri="{BB962C8B-B14F-4D97-AF65-F5344CB8AC3E}">
        <p14:creationId xmlns:p14="http://schemas.microsoft.com/office/powerpoint/2010/main" val="195762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B436A96-CAF3-3947-BC8C-1548FBB621C1}"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4" y="1211738"/>
            <a:ext cx="10977909" cy="0"/>
          </a:xfrm>
          <a:prstGeom prst="line">
            <a:avLst/>
          </a:prstGeom>
          <a:ln>
            <a:solidFill>
              <a:srgbClr val="86439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609600" y="274640"/>
            <a:ext cx="10972800" cy="937101"/>
          </a:xfrm>
        </p:spPr>
        <p:txBody>
          <a:bodyPr>
            <a:noAutofit/>
          </a:bodyPr>
          <a:lstStyle>
            <a:lvl1pPr>
              <a:defRPr sz="3000"/>
            </a:lvl1pPr>
          </a:lstStyle>
          <a:p>
            <a:r>
              <a:rPr lang="en-US" dirty="0"/>
              <a:t>CLICK TO EDIT MASTER TITLE STYLE</a:t>
            </a:r>
          </a:p>
        </p:txBody>
      </p:sp>
    </p:spTree>
    <p:extLst>
      <p:ext uri="{BB962C8B-B14F-4D97-AF65-F5344CB8AC3E}">
        <p14:creationId xmlns:p14="http://schemas.microsoft.com/office/powerpoint/2010/main" val="420577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436A96-CAF3-3947-BC8C-1548FBB621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606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2833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09603" y="6188975"/>
            <a:ext cx="616656" cy="365124"/>
          </a:xfrm>
          <a:prstGeom prst="rect">
            <a:avLst/>
          </a:prstGeom>
        </p:spPr>
        <p:txBody>
          <a:bodyPr vert="horz" lIns="91440" tIns="45720" rIns="91440" bIns="45720" rtlCol="0" anchor="ctr"/>
          <a:lstStyle>
            <a:lvl1pPr algn="l">
              <a:defRPr sz="1031">
                <a:solidFill>
                  <a:schemeClr val="tx1">
                    <a:tint val="75000"/>
                  </a:schemeClr>
                </a:solidFill>
                <a:latin typeface="Gotham-Medium"/>
                <a:cs typeface="Gotham-Medium"/>
              </a:defRPr>
            </a:lvl1pPr>
          </a:lstStyle>
          <a:p>
            <a:pPr defTabSz="428625"/>
            <a:fld id="{6B436A96-CAF3-3947-BC8C-1548FBB621C1}" type="slidenum">
              <a:rPr lang="en-US" smtClean="0">
                <a:solidFill>
                  <a:prstClr val="black">
                    <a:tint val="75000"/>
                  </a:prstClr>
                </a:solidFill>
              </a:rPr>
              <a:pPr defTabSz="428625"/>
              <a:t>‹#›</a:t>
            </a:fld>
            <a:endParaRPr lang="en-US" dirty="0">
              <a:solidFill>
                <a:prstClr val="black">
                  <a:tint val="75000"/>
                </a:prstClr>
              </a:solidFill>
            </a:endParaRPr>
          </a:p>
        </p:txBody>
      </p:sp>
      <p:sp>
        <p:nvSpPr>
          <p:cNvPr id="10" name="Rectangle 9"/>
          <p:cNvSpPr/>
          <p:nvPr userDrawn="1"/>
        </p:nvSpPr>
        <p:spPr>
          <a:xfrm>
            <a:off x="0" y="6671863"/>
            <a:ext cx="12211464" cy="200739"/>
          </a:xfrm>
          <a:prstGeom prst="rect">
            <a:avLst/>
          </a:prstGeom>
          <a:solidFill>
            <a:srgbClr val="FCC1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28625"/>
            <a:endParaRPr lang="en-US" sz="1688" dirty="0">
              <a:solidFill>
                <a:prstClr val="white"/>
              </a:solidFill>
            </a:endParaRPr>
          </a:p>
        </p:txBody>
      </p:sp>
      <p:pic>
        <p:nvPicPr>
          <p:cNvPr id="11" name="Picture 10" descr="SUS_FINAL_LOGO.jp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96656" y="6053160"/>
            <a:ext cx="1506056" cy="500943"/>
          </a:xfrm>
          <a:prstGeom prst="rect">
            <a:avLst/>
          </a:prstGeom>
        </p:spPr>
      </p:pic>
    </p:spTree>
    <p:extLst>
      <p:ext uri="{BB962C8B-B14F-4D97-AF65-F5344CB8AC3E}">
        <p14:creationId xmlns:p14="http://schemas.microsoft.com/office/powerpoint/2010/main" val="1430548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algn="l" defTabSz="428625" rtl="0" eaLnBrk="1" latinLnBrk="0" hangingPunct="1">
        <a:spcBef>
          <a:spcPct val="0"/>
        </a:spcBef>
        <a:buNone/>
        <a:defRPr sz="3750" b="0" i="0" kern="1200">
          <a:solidFill>
            <a:srgbClr val="864393"/>
          </a:solidFill>
          <a:latin typeface="Gotham-Bold"/>
          <a:ea typeface="+mj-ea"/>
          <a:cs typeface="Gotham-Bold"/>
        </a:defRPr>
      </a:lvl1pPr>
    </p:titleStyle>
    <p:bodyStyle>
      <a:lvl1pPr marL="321469" indent="-321469" algn="l" defTabSz="428625" rtl="0" eaLnBrk="1" latinLnBrk="0" hangingPunct="1">
        <a:spcBef>
          <a:spcPct val="20000"/>
        </a:spcBef>
        <a:buFont typeface="Arial"/>
        <a:buChar char="•"/>
        <a:defRPr sz="2625" kern="1200">
          <a:solidFill>
            <a:srgbClr val="646567"/>
          </a:solidFill>
          <a:latin typeface="Gotham-Medium"/>
          <a:ea typeface="+mn-ea"/>
          <a:cs typeface="Gotham-Medium"/>
        </a:defRPr>
      </a:lvl1pPr>
      <a:lvl2pPr marL="696516" indent="-267891" algn="l" defTabSz="428625" rtl="0" eaLnBrk="1" latinLnBrk="0" hangingPunct="1">
        <a:spcBef>
          <a:spcPct val="20000"/>
        </a:spcBef>
        <a:buFont typeface="Arial"/>
        <a:buChar char="–"/>
        <a:defRPr sz="2250" kern="1200">
          <a:solidFill>
            <a:srgbClr val="646567"/>
          </a:solidFill>
          <a:latin typeface="Gotham-Medium"/>
          <a:ea typeface="+mn-ea"/>
          <a:cs typeface="Gotham-Medium"/>
        </a:defRPr>
      </a:lvl2pPr>
      <a:lvl3pPr marL="1071563" indent="-214313" algn="l" defTabSz="428625" rtl="0" eaLnBrk="1" latinLnBrk="0" hangingPunct="1">
        <a:spcBef>
          <a:spcPct val="20000"/>
        </a:spcBef>
        <a:buFont typeface="Arial"/>
        <a:buChar char="•"/>
        <a:defRPr sz="1875" kern="1200">
          <a:solidFill>
            <a:srgbClr val="646567"/>
          </a:solidFill>
          <a:latin typeface="Gotham-Medium"/>
          <a:ea typeface="+mn-ea"/>
          <a:cs typeface="Gotham-Medium"/>
        </a:defRPr>
      </a:lvl3pPr>
      <a:lvl4pPr marL="1500188" indent="-214313" algn="l" defTabSz="428625" rtl="0" eaLnBrk="1" latinLnBrk="0" hangingPunct="1">
        <a:spcBef>
          <a:spcPct val="20000"/>
        </a:spcBef>
        <a:buFont typeface="Arial"/>
        <a:buChar char="–"/>
        <a:defRPr sz="1688" kern="1200">
          <a:solidFill>
            <a:srgbClr val="646567"/>
          </a:solidFill>
          <a:latin typeface="Gotham-Medium"/>
          <a:ea typeface="+mn-ea"/>
          <a:cs typeface="Gotham-Medium"/>
        </a:defRPr>
      </a:lvl4pPr>
      <a:lvl5pPr marL="1928813" indent="-214313" algn="l" defTabSz="428625" rtl="0" eaLnBrk="1" latinLnBrk="0" hangingPunct="1">
        <a:spcBef>
          <a:spcPct val="20000"/>
        </a:spcBef>
        <a:buFont typeface="Arial"/>
        <a:buChar char="»"/>
        <a:defRPr sz="1688" kern="1200">
          <a:solidFill>
            <a:srgbClr val="646567"/>
          </a:solidFill>
          <a:latin typeface="Gotham-Medium"/>
          <a:ea typeface="+mn-ea"/>
          <a:cs typeface="Gotham-Medium"/>
        </a:defRPr>
      </a:lvl5pPr>
      <a:lvl6pPr marL="2357438" indent="-214313" algn="l" defTabSz="428625" rtl="0" eaLnBrk="1" latinLnBrk="0" hangingPunct="1">
        <a:spcBef>
          <a:spcPct val="20000"/>
        </a:spcBef>
        <a:buFont typeface="Arial"/>
        <a:buChar char="•"/>
        <a:defRPr sz="1875" kern="1200">
          <a:solidFill>
            <a:schemeClr val="tx1"/>
          </a:solidFill>
          <a:latin typeface="+mn-lt"/>
          <a:ea typeface="+mn-ea"/>
          <a:cs typeface="+mn-cs"/>
        </a:defRPr>
      </a:lvl6pPr>
      <a:lvl7pPr marL="2786063" indent="-214313" algn="l" defTabSz="428625" rtl="0" eaLnBrk="1" latinLnBrk="0" hangingPunct="1">
        <a:spcBef>
          <a:spcPct val="20000"/>
        </a:spcBef>
        <a:buFont typeface="Arial"/>
        <a:buChar char="•"/>
        <a:defRPr sz="1875" kern="1200">
          <a:solidFill>
            <a:schemeClr val="tx1"/>
          </a:solidFill>
          <a:latin typeface="+mn-lt"/>
          <a:ea typeface="+mn-ea"/>
          <a:cs typeface="+mn-cs"/>
        </a:defRPr>
      </a:lvl7pPr>
      <a:lvl8pPr marL="3214688" indent="-214313" algn="l" defTabSz="428625" rtl="0" eaLnBrk="1" latinLnBrk="0" hangingPunct="1">
        <a:spcBef>
          <a:spcPct val="20000"/>
        </a:spcBef>
        <a:buFont typeface="Arial"/>
        <a:buChar char="•"/>
        <a:defRPr sz="1875" kern="1200">
          <a:solidFill>
            <a:schemeClr val="tx1"/>
          </a:solidFill>
          <a:latin typeface="+mn-lt"/>
          <a:ea typeface="+mn-ea"/>
          <a:cs typeface="+mn-cs"/>
        </a:defRPr>
      </a:lvl8pPr>
      <a:lvl9pPr marL="3643313" indent="-214313" algn="l" defTabSz="428625" rtl="0" eaLnBrk="1" latinLnBrk="0" hangingPunct="1">
        <a:spcBef>
          <a:spcPct val="20000"/>
        </a:spcBef>
        <a:buFont typeface="Arial"/>
        <a:buChar char="•"/>
        <a:defRPr sz="1875" kern="1200">
          <a:solidFill>
            <a:schemeClr val="tx1"/>
          </a:solidFill>
          <a:latin typeface="+mn-lt"/>
          <a:ea typeface="+mn-ea"/>
          <a:cs typeface="+mn-cs"/>
        </a:defRPr>
      </a:lvl9pPr>
    </p:bodyStyle>
    <p:otherStyle>
      <a:defPPr>
        <a:defRPr lang="en-US"/>
      </a:defPPr>
      <a:lvl1pPr marL="0" algn="l" defTabSz="428625" rtl="0" eaLnBrk="1" latinLnBrk="0" hangingPunct="1">
        <a:defRPr sz="1688" kern="1200">
          <a:solidFill>
            <a:schemeClr val="tx1"/>
          </a:solidFill>
          <a:latin typeface="+mn-lt"/>
          <a:ea typeface="+mn-ea"/>
          <a:cs typeface="+mn-cs"/>
        </a:defRPr>
      </a:lvl1pPr>
      <a:lvl2pPr marL="428625" algn="l" defTabSz="428625" rtl="0" eaLnBrk="1" latinLnBrk="0" hangingPunct="1">
        <a:defRPr sz="1688" kern="1200">
          <a:solidFill>
            <a:schemeClr val="tx1"/>
          </a:solidFill>
          <a:latin typeface="+mn-lt"/>
          <a:ea typeface="+mn-ea"/>
          <a:cs typeface="+mn-cs"/>
        </a:defRPr>
      </a:lvl2pPr>
      <a:lvl3pPr marL="857250" algn="l" defTabSz="428625" rtl="0" eaLnBrk="1" latinLnBrk="0" hangingPunct="1">
        <a:defRPr sz="1688" kern="1200">
          <a:solidFill>
            <a:schemeClr val="tx1"/>
          </a:solidFill>
          <a:latin typeface="+mn-lt"/>
          <a:ea typeface="+mn-ea"/>
          <a:cs typeface="+mn-cs"/>
        </a:defRPr>
      </a:lvl3pPr>
      <a:lvl4pPr marL="1285875" algn="l" defTabSz="428625" rtl="0" eaLnBrk="1" latinLnBrk="0" hangingPunct="1">
        <a:defRPr sz="1688" kern="1200">
          <a:solidFill>
            <a:schemeClr val="tx1"/>
          </a:solidFill>
          <a:latin typeface="+mn-lt"/>
          <a:ea typeface="+mn-ea"/>
          <a:cs typeface="+mn-cs"/>
        </a:defRPr>
      </a:lvl4pPr>
      <a:lvl5pPr marL="1714500" algn="l" defTabSz="428625" rtl="0" eaLnBrk="1" latinLnBrk="0" hangingPunct="1">
        <a:defRPr sz="1688" kern="1200">
          <a:solidFill>
            <a:schemeClr val="tx1"/>
          </a:solidFill>
          <a:latin typeface="+mn-lt"/>
          <a:ea typeface="+mn-ea"/>
          <a:cs typeface="+mn-cs"/>
        </a:defRPr>
      </a:lvl5pPr>
      <a:lvl6pPr marL="2143125" algn="l" defTabSz="428625" rtl="0" eaLnBrk="1" latinLnBrk="0" hangingPunct="1">
        <a:defRPr sz="1688" kern="1200">
          <a:solidFill>
            <a:schemeClr val="tx1"/>
          </a:solidFill>
          <a:latin typeface="+mn-lt"/>
          <a:ea typeface="+mn-ea"/>
          <a:cs typeface="+mn-cs"/>
        </a:defRPr>
      </a:lvl6pPr>
      <a:lvl7pPr marL="2571750" algn="l" defTabSz="428625" rtl="0" eaLnBrk="1" latinLnBrk="0" hangingPunct="1">
        <a:defRPr sz="1688" kern="1200">
          <a:solidFill>
            <a:schemeClr val="tx1"/>
          </a:solidFill>
          <a:latin typeface="+mn-lt"/>
          <a:ea typeface="+mn-ea"/>
          <a:cs typeface="+mn-cs"/>
        </a:defRPr>
      </a:lvl7pPr>
      <a:lvl8pPr marL="3000375" algn="l" defTabSz="428625" rtl="0" eaLnBrk="1" latinLnBrk="0" hangingPunct="1">
        <a:defRPr sz="1688" kern="1200">
          <a:solidFill>
            <a:schemeClr val="tx1"/>
          </a:solidFill>
          <a:latin typeface="+mn-lt"/>
          <a:ea typeface="+mn-ea"/>
          <a:cs typeface="+mn-cs"/>
        </a:defRPr>
      </a:lvl8pPr>
      <a:lvl9pPr marL="3429000" algn="l" defTabSz="428625"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16/08/5-ways-to-boost-motivation-at-workplace/"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835195" y="1394789"/>
            <a:ext cx="6337139" cy="2837661"/>
          </a:xfrm>
          <a:prstGeom prst="rect">
            <a:avLst/>
          </a:prstGeom>
        </p:spPr>
      </p:pic>
    </p:spTree>
    <p:custDataLst>
      <p:tags r:id="rId1"/>
    </p:custDataLst>
    <p:extLst>
      <p:ext uri="{BB962C8B-B14F-4D97-AF65-F5344CB8AC3E}">
        <p14:creationId xmlns:p14="http://schemas.microsoft.com/office/powerpoint/2010/main" val="3640141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57D9-60A5-480F-BAB0-BB85216CD6DB}"/>
              </a:ext>
            </a:extLst>
          </p:cNvPr>
          <p:cNvSpPr>
            <a:spLocks noGrp="1"/>
          </p:cNvSpPr>
          <p:nvPr>
            <p:ph type="title"/>
          </p:nvPr>
        </p:nvSpPr>
        <p:spPr>
          <a:xfrm>
            <a:off x="609600" y="274640"/>
            <a:ext cx="10972800" cy="937101"/>
          </a:xfrm>
        </p:spPr>
        <p:txBody>
          <a:bodyPr anchor="ctr">
            <a:normAutofit/>
          </a:bodyPr>
          <a:lstStyle/>
          <a:p>
            <a:pPr algn="ctr"/>
            <a:r>
              <a:rPr lang="en-US" sz="4800" dirty="0"/>
              <a:t>EMERGENCY/TRANSITIONAL HOUSING</a:t>
            </a:r>
          </a:p>
        </p:txBody>
      </p:sp>
      <p:graphicFrame>
        <p:nvGraphicFramePr>
          <p:cNvPr id="9" name="Content Placeholder 8">
            <a:extLst>
              <a:ext uri="{FF2B5EF4-FFF2-40B4-BE49-F238E27FC236}">
                <a16:creationId xmlns:a16="http://schemas.microsoft.com/office/drawing/2014/main" id="{C41DA625-DAA5-4027-A427-D67826114176}"/>
              </a:ext>
            </a:extLst>
          </p:cNvPr>
          <p:cNvGraphicFramePr>
            <a:graphicFrameLocks noGrp="1"/>
          </p:cNvGraphicFramePr>
          <p:nvPr>
            <p:ph idx="1"/>
            <p:extLst>
              <p:ext uri="{D42A27DB-BD31-4B8C-83A1-F6EECF244321}">
                <p14:modId xmlns:p14="http://schemas.microsoft.com/office/powerpoint/2010/main" val="4025343934"/>
              </p:ext>
            </p:extLst>
          </p:nvPr>
        </p:nvGraphicFramePr>
        <p:xfrm>
          <a:off x="609600" y="1600203"/>
          <a:ext cx="10972800" cy="4283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23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B23C-5017-45E7-B944-67108A84C415}"/>
              </a:ext>
            </a:extLst>
          </p:cNvPr>
          <p:cNvSpPr>
            <a:spLocks noGrp="1"/>
          </p:cNvSpPr>
          <p:nvPr>
            <p:ph type="title"/>
          </p:nvPr>
        </p:nvSpPr>
        <p:spPr>
          <a:xfrm>
            <a:off x="609600" y="274640"/>
            <a:ext cx="10972800" cy="937101"/>
          </a:xfrm>
        </p:spPr>
        <p:txBody>
          <a:bodyPr anchor="ctr">
            <a:normAutofit/>
          </a:bodyPr>
          <a:lstStyle/>
          <a:p>
            <a:pPr algn="ctr"/>
            <a:r>
              <a:rPr lang="en-US" sz="4800" dirty="0"/>
              <a:t>EMERGENCY/TRANSITIONAL HOUSING</a:t>
            </a:r>
            <a:endParaRPr lang="en-US" sz="4400" b="1" dirty="0"/>
          </a:p>
        </p:txBody>
      </p:sp>
      <p:graphicFrame>
        <p:nvGraphicFramePr>
          <p:cNvPr id="6" name="Content Placeholder 3">
            <a:extLst>
              <a:ext uri="{FF2B5EF4-FFF2-40B4-BE49-F238E27FC236}">
                <a16:creationId xmlns:a16="http://schemas.microsoft.com/office/drawing/2014/main" id="{1D44DAF8-88BB-C3F2-8532-D7C5EA269A78}"/>
              </a:ext>
            </a:extLst>
          </p:cNvPr>
          <p:cNvGraphicFramePr>
            <a:graphicFrameLocks noGrp="1"/>
          </p:cNvGraphicFramePr>
          <p:nvPr>
            <p:ph idx="1"/>
            <p:extLst>
              <p:ext uri="{D42A27DB-BD31-4B8C-83A1-F6EECF244321}">
                <p14:modId xmlns:p14="http://schemas.microsoft.com/office/powerpoint/2010/main" val="2275359710"/>
              </p:ext>
            </p:extLst>
          </p:nvPr>
        </p:nvGraphicFramePr>
        <p:xfrm>
          <a:off x="609600" y="1600203"/>
          <a:ext cx="10972800" cy="4283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8998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57D9-60A5-480F-BAB0-BB85216CD6DB}"/>
              </a:ext>
            </a:extLst>
          </p:cNvPr>
          <p:cNvSpPr>
            <a:spLocks noGrp="1"/>
          </p:cNvSpPr>
          <p:nvPr>
            <p:ph type="title"/>
          </p:nvPr>
        </p:nvSpPr>
        <p:spPr>
          <a:xfrm>
            <a:off x="609600" y="274640"/>
            <a:ext cx="10972800" cy="937101"/>
          </a:xfrm>
        </p:spPr>
        <p:txBody>
          <a:bodyPr anchor="ctr">
            <a:normAutofit/>
          </a:bodyPr>
          <a:lstStyle/>
          <a:p>
            <a:r>
              <a:rPr lang="en-US"/>
              <a:t>91</a:t>
            </a:r>
            <a:r>
              <a:rPr lang="en-US" baseline="30000"/>
              <a:t>st</a:t>
            </a:r>
            <a:r>
              <a:rPr lang="en-US"/>
              <a:t> Street Welcome Center</a:t>
            </a:r>
          </a:p>
        </p:txBody>
      </p:sp>
      <p:graphicFrame>
        <p:nvGraphicFramePr>
          <p:cNvPr id="5" name="Content Placeholder 2">
            <a:extLst>
              <a:ext uri="{FF2B5EF4-FFF2-40B4-BE49-F238E27FC236}">
                <a16:creationId xmlns:a16="http://schemas.microsoft.com/office/drawing/2014/main" id="{053A487D-E85B-7CCC-4876-9339AE4EDEC0}"/>
              </a:ext>
            </a:extLst>
          </p:cNvPr>
          <p:cNvGraphicFramePr>
            <a:graphicFrameLocks noGrp="1"/>
          </p:cNvGraphicFramePr>
          <p:nvPr>
            <p:ph idx="1"/>
            <p:extLst>
              <p:ext uri="{D42A27DB-BD31-4B8C-83A1-F6EECF244321}">
                <p14:modId xmlns:p14="http://schemas.microsoft.com/office/powerpoint/2010/main" val="3758319366"/>
              </p:ext>
            </p:extLst>
          </p:nvPr>
        </p:nvGraphicFramePr>
        <p:xfrm>
          <a:off x="609600" y="1600203"/>
          <a:ext cx="10972800" cy="4283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7290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F1E3D62E-E7DD-4CE4-B0AA-4E8FFE4818B9}"/>
              </a:ext>
            </a:extLst>
          </p:cNvPr>
          <p:cNvSpPr>
            <a:spLocks noGrp="1"/>
          </p:cNvSpPr>
          <p:nvPr>
            <p:ph sz="half" idx="1"/>
          </p:nvPr>
        </p:nvSpPr>
        <p:spPr>
          <a:xfrm>
            <a:off x="609600" y="1600204"/>
            <a:ext cx="5384800" cy="4525963"/>
          </a:xfrm>
        </p:spPr>
        <p:txBody>
          <a:bodyPr vert="horz" lIns="91440" tIns="45720" rIns="91440" bIns="45720" rtlCol="0">
            <a:normAutofit/>
          </a:bodyPr>
          <a:lstStyle/>
          <a:p>
            <a:pPr marL="321310" indent="-321310">
              <a:lnSpc>
                <a:spcPct val="90000"/>
              </a:lnSpc>
            </a:pPr>
            <a:r>
              <a:rPr lang="en-US" sz="1800"/>
              <a:t> A secure  and safe environment  is critical to the success of any program facility.  DSS-DHS and S:US are committed to  prioritizing  the safety of the clients, staff  and community  members. </a:t>
            </a:r>
          </a:p>
          <a:p>
            <a:pPr marL="321310" indent="-321310">
              <a:lnSpc>
                <a:spcPct val="90000"/>
              </a:lnSpc>
            </a:pPr>
            <a:r>
              <a:rPr lang="en-US" sz="1800"/>
              <a:t>The Welcome Center  is staffed with:</a:t>
            </a:r>
          </a:p>
          <a:p>
            <a:pPr marL="695960" lvl="1" indent="-267335">
              <a:lnSpc>
                <a:spcPct val="90000"/>
              </a:lnSpc>
              <a:buFont typeface="Courier New"/>
              <a:buChar char="o"/>
            </a:pPr>
            <a:r>
              <a:rPr lang="en-US" sz="1800"/>
              <a:t>  24 –hour residential specialists, shift supervisors and contracted security guards to provide a strong security presence at all times.  </a:t>
            </a:r>
          </a:p>
          <a:p>
            <a:pPr marL="695960" lvl="1" indent="-267335">
              <a:lnSpc>
                <a:spcPct val="90000"/>
              </a:lnSpc>
              <a:buFont typeface="Courier New"/>
              <a:buChar char="o"/>
            </a:pPr>
            <a:r>
              <a:rPr lang="en-US" sz="1800"/>
              <a:t>There is  24- hour camera surveillance  around the building to monitor activities and ensure a safe  environment. </a:t>
            </a:r>
          </a:p>
          <a:p>
            <a:pPr marL="695960" lvl="1" indent="-267335">
              <a:lnSpc>
                <a:spcPct val="90000"/>
              </a:lnSpc>
              <a:buFont typeface="Courier New"/>
              <a:buChar char="o"/>
            </a:pPr>
            <a:r>
              <a:rPr lang="en-US" sz="1800"/>
              <a:t>Conducting hourly rounds by staff  include the  surrounding building area  as a proactive  approach to security . By ensuring there is no loitering in front of the building  a secure and welcoming atmosphere is maintained for everyone.</a:t>
            </a:r>
          </a:p>
        </p:txBody>
      </p:sp>
      <p:pic>
        <p:nvPicPr>
          <p:cNvPr id="20" name="Content Placeholder 19" descr="A hand writing on a chalkboard&#10;&#10;Description automatically generated">
            <a:extLst>
              <a:ext uri="{FF2B5EF4-FFF2-40B4-BE49-F238E27FC236}">
                <a16:creationId xmlns:a16="http://schemas.microsoft.com/office/drawing/2014/main" id="{525A6EFF-C72B-E427-9E6D-8CB227E2661E}"/>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6197600" y="1515605"/>
            <a:ext cx="5384800" cy="3883673"/>
          </a:xfrm>
        </p:spPr>
      </p:pic>
      <p:sp>
        <p:nvSpPr>
          <p:cNvPr id="2" name="Title 1">
            <a:extLst>
              <a:ext uri="{FF2B5EF4-FFF2-40B4-BE49-F238E27FC236}">
                <a16:creationId xmlns:a16="http://schemas.microsoft.com/office/drawing/2014/main" id="{27CD57D9-60A5-480F-BAB0-BB85216CD6DB}"/>
              </a:ext>
            </a:extLst>
          </p:cNvPr>
          <p:cNvSpPr>
            <a:spLocks noGrp="1"/>
          </p:cNvSpPr>
          <p:nvPr>
            <p:ph type="title"/>
          </p:nvPr>
        </p:nvSpPr>
        <p:spPr>
          <a:xfrm>
            <a:off x="609600" y="274640"/>
            <a:ext cx="10972800" cy="937101"/>
          </a:xfrm>
        </p:spPr>
        <p:txBody>
          <a:bodyPr anchor="ctr">
            <a:normAutofit/>
          </a:bodyPr>
          <a:lstStyle/>
          <a:p>
            <a:r>
              <a:rPr lang="en-US"/>
              <a:t>91</a:t>
            </a:r>
            <a:r>
              <a:rPr lang="en-US" baseline="30000"/>
              <a:t>st</a:t>
            </a:r>
            <a:r>
              <a:rPr lang="en-US"/>
              <a:t> Street Welcome Center</a:t>
            </a:r>
          </a:p>
        </p:txBody>
      </p:sp>
      <p:sp>
        <p:nvSpPr>
          <p:cNvPr id="21" name="TextBox 20">
            <a:extLst>
              <a:ext uri="{FF2B5EF4-FFF2-40B4-BE49-F238E27FC236}">
                <a16:creationId xmlns:a16="http://schemas.microsoft.com/office/drawing/2014/main" id="{8A0CA7D7-1E88-F4CB-380F-F0A6091E2771}"/>
              </a:ext>
            </a:extLst>
          </p:cNvPr>
          <p:cNvSpPr txBox="1"/>
          <p:nvPr/>
        </p:nvSpPr>
        <p:spPr>
          <a:xfrm>
            <a:off x="6197600" y="5319920"/>
            <a:ext cx="5384800" cy="396668"/>
          </a:xfrm>
          <a:prstGeom prst="rect">
            <a:avLst/>
          </a:prstGeom>
        </p:spPr>
        <p:txBody>
          <a:bodyPr>
            <a:normAutofit fontScale="85000" lnSpcReduction="10000"/>
          </a:bodyPr>
          <a:lstStyle/>
          <a:p>
            <a:r>
              <a:rPr lang="en-US">
                <a:hlinkClick r:id="rId4"/>
              </a:rPr>
              <a:t>This Photo</a:t>
            </a:r>
            <a:r>
              <a:rPr lang="en-US"/>
              <a:t> by Unknown author is licensed under </a:t>
            </a:r>
            <a:r>
              <a:rPr lang="en-US">
                <a:hlinkClick r:id="rId5"/>
              </a:rPr>
              <a:t>CC BY-SA-NC</a:t>
            </a:r>
            <a:r>
              <a:rPr lang="en-US"/>
              <a:t>.</a:t>
            </a:r>
          </a:p>
        </p:txBody>
      </p:sp>
    </p:spTree>
    <p:extLst>
      <p:ext uri="{BB962C8B-B14F-4D97-AF65-F5344CB8AC3E}">
        <p14:creationId xmlns:p14="http://schemas.microsoft.com/office/powerpoint/2010/main" val="374292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4F24F-F68B-4B93-AB10-1412B788784A}"/>
              </a:ext>
            </a:extLst>
          </p:cNvPr>
          <p:cNvSpPr>
            <a:spLocks noGrp="1"/>
          </p:cNvSpPr>
          <p:nvPr>
            <p:ph type="title"/>
          </p:nvPr>
        </p:nvSpPr>
        <p:spPr>
          <a:xfrm>
            <a:off x="546756" y="236931"/>
            <a:ext cx="10339388" cy="937101"/>
          </a:xfrm>
        </p:spPr>
        <p:txBody>
          <a:bodyPr anchor="ctr">
            <a:normAutofit/>
          </a:bodyPr>
          <a:lstStyle/>
          <a:p>
            <a:pPr algn="ctr">
              <a:lnSpc>
                <a:spcPct val="90000"/>
              </a:lnSpc>
            </a:pPr>
            <a:r>
              <a:rPr lang="en-US" sz="5400" b="1"/>
              <a:t>OVERVIEW OF S:</a:t>
            </a:r>
            <a:r>
              <a:rPr lang="en-US" sz="5400" b="1">
                <a:solidFill>
                  <a:srgbClr val="FFC000"/>
                </a:solidFill>
              </a:rPr>
              <a:t>US</a:t>
            </a:r>
            <a:endParaRPr lang="en-US" sz="5400" dirty="0">
              <a:solidFill>
                <a:srgbClr val="FFC000"/>
              </a:solidFill>
            </a:endParaRPr>
          </a:p>
        </p:txBody>
      </p:sp>
      <p:sp>
        <p:nvSpPr>
          <p:cNvPr id="4" name="Slide Number Placeholder 3"/>
          <p:cNvSpPr>
            <a:spLocks noGrp="1"/>
          </p:cNvSpPr>
          <p:nvPr>
            <p:ph type="sldNum" sz="quarter" idx="12"/>
          </p:nvPr>
        </p:nvSpPr>
        <p:spPr>
          <a:xfrm>
            <a:off x="1852615" y="6188975"/>
            <a:ext cx="476945" cy="365124"/>
          </a:xfrm>
        </p:spPr>
        <p:txBody>
          <a:bodyPr anchor="ctr">
            <a:normAutofit/>
          </a:bodyPr>
          <a:lstStyle/>
          <a:p>
            <a:pPr>
              <a:spcAft>
                <a:spcPts val="563"/>
              </a:spcAft>
            </a:pPr>
            <a:fld id="{6B436A96-CAF3-3947-BC8C-1548FBB621C1}" type="slidenum">
              <a:rPr lang="en-US" smtClean="0"/>
              <a:pPr>
                <a:spcAft>
                  <a:spcPts val="563"/>
                </a:spcAft>
              </a:pPr>
              <a:t>4</a:t>
            </a:fld>
            <a:endParaRPr lang="en-US"/>
          </a:p>
        </p:txBody>
      </p:sp>
      <p:graphicFrame>
        <p:nvGraphicFramePr>
          <p:cNvPr id="8" name="Content Placeholder 5">
            <a:extLst>
              <a:ext uri="{FF2B5EF4-FFF2-40B4-BE49-F238E27FC236}">
                <a16:creationId xmlns:a16="http://schemas.microsoft.com/office/drawing/2014/main" id="{EA7CA6BB-BB33-EB6F-ECB8-14782909E92B}"/>
              </a:ext>
            </a:extLst>
          </p:cNvPr>
          <p:cNvGraphicFramePr>
            <a:graphicFrameLocks noGrp="1"/>
          </p:cNvGraphicFramePr>
          <p:nvPr>
            <p:ph idx="1"/>
            <p:extLst>
              <p:ext uri="{D42A27DB-BD31-4B8C-83A1-F6EECF244321}">
                <p14:modId xmlns:p14="http://schemas.microsoft.com/office/powerpoint/2010/main" val="3059607492"/>
              </p:ext>
            </p:extLst>
          </p:nvPr>
        </p:nvGraphicFramePr>
        <p:xfrm>
          <a:off x="1669733" y="1649731"/>
          <a:ext cx="8486775" cy="4283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480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4F24F-F68B-4B93-AB10-1412B788784A}"/>
              </a:ext>
            </a:extLst>
          </p:cNvPr>
          <p:cNvSpPr>
            <a:spLocks noGrp="1"/>
          </p:cNvSpPr>
          <p:nvPr>
            <p:ph type="title"/>
          </p:nvPr>
        </p:nvSpPr>
        <p:spPr>
          <a:xfrm>
            <a:off x="546756" y="236931"/>
            <a:ext cx="10339388" cy="937101"/>
          </a:xfrm>
        </p:spPr>
        <p:txBody>
          <a:bodyPr anchor="ctr">
            <a:normAutofit/>
          </a:bodyPr>
          <a:lstStyle/>
          <a:p>
            <a:pPr algn="ctr">
              <a:lnSpc>
                <a:spcPct val="90000"/>
              </a:lnSpc>
            </a:pPr>
            <a:r>
              <a:rPr lang="en-US" sz="5400" b="1" dirty="0"/>
              <a:t>OVERVIEW OF S:</a:t>
            </a:r>
            <a:r>
              <a:rPr lang="en-US" sz="5400" b="1" dirty="0">
                <a:solidFill>
                  <a:srgbClr val="FFC000"/>
                </a:solidFill>
              </a:rPr>
              <a:t>US</a:t>
            </a:r>
            <a:endParaRPr lang="en-US" sz="5400" dirty="0">
              <a:solidFill>
                <a:srgbClr val="FFC000"/>
              </a:solidFill>
            </a:endParaRPr>
          </a:p>
        </p:txBody>
      </p:sp>
      <p:sp>
        <p:nvSpPr>
          <p:cNvPr id="5" name="Content Placeholder 4">
            <a:extLst>
              <a:ext uri="{FF2B5EF4-FFF2-40B4-BE49-F238E27FC236}">
                <a16:creationId xmlns:a16="http://schemas.microsoft.com/office/drawing/2014/main" id="{93308890-8A34-90E4-6578-10873917F4EE}"/>
              </a:ext>
            </a:extLst>
          </p:cNvPr>
          <p:cNvSpPr>
            <a:spLocks noGrp="1"/>
          </p:cNvSpPr>
          <p:nvPr>
            <p:ph idx="1"/>
          </p:nvPr>
        </p:nvSpPr>
        <p:spPr>
          <a:xfrm>
            <a:off x="546756" y="2337768"/>
            <a:ext cx="3259434" cy="4283301"/>
          </a:xfrm>
        </p:spPr>
        <p:txBody>
          <a:bodyPr>
            <a:normAutofit/>
          </a:bodyPr>
          <a:lstStyle/>
          <a:p>
            <a:pPr marL="0" indent="0">
              <a:buNone/>
            </a:pPr>
            <a:r>
              <a:rPr lang="en-US" sz="2400" dirty="0"/>
              <a:t>We drive scalable solutions to transform the lives of people with disabilities, people in poverty and people facing homelessness: solutions that contribute to righting societal imbalances.</a:t>
            </a:r>
          </a:p>
        </p:txBody>
      </p:sp>
      <p:sp>
        <p:nvSpPr>
          <p:cNvPr id="18" name="Content Placeholder 4">
            <a:extLst>
              <a:ext uri="{FF2B5EF4-FFF2-40B4-BE49-F238E27FC236}">
                <a16:creationId xmlns:a16="http://schemas.microsoft.com/office/drawing/2014/main" id="{B9F740D9-9472-005F-0D09-A8FEA104805F}"/>
              </a:ext>
            </a:extLst>
          </p:cNvPr>
          <p:cNvSpPr txBox="1">
            <a:spLocks/>
          </p:cNvSpPr>
          <p:nvPr/>
        </p:nvSpPr>
        <p:spPr>
          <a:xfrm>
            <a:off x="4140086" y="2337767"/>
            <a:ext cx="3357209" cy="4283301"/>
          </a:xfrm>
          <a:prstGeom prst="rect">
            <a:avLst/>
          </a:prstGeom>
        </p:spPr>
        <p:txBody>
          <a:bodyPr vert="horz" lIns="91440" tIns="45720" rIns="91440" bIns="45720" rtlCol="0">
            <a:normAutofit/>
          </a:bodyPr>
          <a:lstStyle>
            <a:lvl1pPr marL="321469" indent="-321469" algn="l" defTabSz="428625" rtl="0" eaLnBrk="1" latinLnBrk="0" hangingPunct="1">
              <a:spcBef>
                <a:spcPct val="20000"/>
              </a:spcBef>
              <a:buFont typeface="Arial"/>
              <a:buChar char="•"/>
              <a:defRPr sz="2625" kern="1200">
                <a:solidFill>
                  <a:srgbClr val="646567"/>
                </a:solidFill>
                <a:latin typeface="Gotham-Medium"/>
                <a:ea typeface="+mn-ea"/>
                <a:cs typeface="Gotham-Medium"/>
              </a:defRPr>
            </a:lvl1pPr>
            <a:lvl2pPr marL="696516" indent="-267891" algn="l" defTabSz="428625" rtl="0" eaLnBrk="1" latinLnBrk="0" hangingPunct="1">
              <a:spcBef>
                <a:spcPct val="20000"/>
              </a:spcBef>
              <a:buFont typeface="Arial"/>
              <a:buChar char="–"/>
              <a:defRPr sz="2250" kern="1200">
                <a:solidFill>
                  <a:srgbClr val="646567"/>
                </a:solidFill>
                <a:latin typeface="Gotham-Medium"/>
                <a:ea typeface="+mn-ea"/>
                <a:cs typeface="Gotham-Medium"/>
              </a:defRPr>
            </a:lvl2pPr>
            <a:lvl3pPr marL="1071563" indent="-214313" algn="l" defTabSz="428625" rtl="0" eaLnBrk="1" latinLnBrk="0" hangingPunct="1">
              <a:spcBef>
                <a:spcPct val="20000"/>
              </a:spcBef>
              <a:buFont typeface="Arial"/>
              <a:buChar char="•"/>
              <a:defRPr sz="1875" kern="1200">
                <a:solidFill>
                  <a:srgbClr val="646567"/>
                </a:solidFill>
                <a:latin typeface="Gotham-Medium"/>
                <a:ea typeface="+mn-ea"/>
                <a:cs typeface="Gotham-Medium"/>
              </a:defRPr>
            </a:lvl3pPr>
            <a:lvl4pPr marL="1500188" indent="-214313" algn="l" defTabSz="428625" rtl="0" eaLnBrk="1" latinLnBrk="0" hangingPunct="1">
              <a:spcBef>
                <a:spcPct val="20000"/>
              </a:spcBef>
              <a:buFont typeface="Arial"/>
              <a:buChar char="–"/>
              <a:defRPr sz="1688" kern="1200">
                <a:solidFill>
                  <a:srgbClr val="646567"/>
                </a:solidFill>
                <a:latin typeface="Gotham-Medium"/>
                <a:ea typeface="+mn-ea"/>
                <a:cs typeface="Gotham-Medium"/>
              </a:defRPr>
            </a:lvl4pPr>
            <a:lvl5pPr marL="1928813" indent="-214313" algn="l" defTabSz="428625" rtl="0" eaLnBrk="1" latinLnBrk="0" hangingPunct="1">
              <a:spcBef>
                <a:spcPct val="20000"/>
              </a:spcBef>
              <a:buFont typeface="Arial"/>
              <a:buChar char="»"/>
              <a:defRPr sz="1688" kern="1200">
                <a:solidFill>
                  <a:srgbClr val="646567"/>
                </a:solidFill>
                <a:latin typeface="Gotham-Medium"/>
                <a:ea typeface="+mn-ea"/>
                <a:cs typeface="Gotham-Medium"/>
              </a:defRPr>
            </a:lvl5pPr>
            <a:lvl6pPr marL="2357438" indent="-214313" algn="l" defTabSz="428625" rtl="0" eaLnBrk="1" latinLnBrk="0" hangingPunct="1">
              <a:spcBef>
                <a:spcPct val="20000"/>
              </a:spcBef>
              <a:buFont typeface="Arial"/>
              <a:buChar char="•"/>
              <a:defRPr sz="1875" kern="1200">
                <a:solidFill>
                  <a:schemeClr val="tx1"/>
                </a:solidFill>
                <a:latin typeface="+mn-lt"/>
                <a:ea typeface="+mn-ea"/>
                <a:cs typeface="+mn-cs"/>
              </a:defRPr>
            </a:lvl6pPr>
            <a:lvl7pPr marL="2786063" indent="-214313" algn="l" defTabSz="428625" rtl="0" eaLnBrk="1" latinLnBrk="0" hangingPunct="1">
              <a:spcBef>
                <a:spcPct val="20000"/>
              </a:spcBef>
              <a:buFont typeface="Arial"/>
              <a:buChar char="•"/>
              <a:defRPr sz="1875" kern="1200">
                <a:solidFill>
                  <a:schemeClr val="tx1"/>
                </a:solidFill>
                <a:latin typeface="+mn-lt"/>
                <a:ea typeface="+mn-ea"/>
                <a:cs typeface="+mn-cs"/>
              </a:defRPr>
            </a:lvl7pPr>
            <a:lvl8pPr marL="3214688" indent="-214313" algn="l" defTabSz="428625" rtl="0" eaLnBrk="1" latinLnBrk="0" hangingPunct="1">
              <a:spcBef>
                <a:spcPct val="20000"/>
              </a:spcBef>
              <a:buFont typeface="Arial"/>
              <a:buChar char="•"/>
              <a:defRPr sz="1875" kern="1200">
                <a:solidFill>
                  <a:schemeClr val="tx1"/>
                </a:solidFill>
                <a:latin typeface="+mn-lt"/>
                <a:ea typeface="+mn-ea"/>
                <a:cs typeface="+mn-cs"/>
              </a:defRPr>
            </a:lvl8pPr>
            <a:lvl9pPr marL="3643313" indent="-214313" algn="l" defTabSz="428625" rtl="0" eaLnBrk="1" latinLnBrk="0" hangingPunct="1">
              <a:spcBef>
                <a:spcPct val="20000"/>
              </a:spcBef>
              <a:buFont typeface="Arial"/>
              <a:buChar char="•"/>
              <a:defRPr sz="1875" kern="1200">
                <a:solidFill>
                  <a:schemeClr val="tx1"/>
                </a:solidFill>
                <a:latin typeface="+mn-lt"/>
                <a:ea typeface="+mn-ea"/>
                <a:cs typeface="+mn-cs"/>
              </a:defRPr>
            </a:lvl9pPr>
          </a:lstStyle>
          <a:p>
            <a:pPr marL="0" indent="0">
              <a:buNone/>
            </a:pPr>
            <a:r>
              <a:rPr lang="en-US" sz="2400" dirty="0"/>
              <a:t>We envision a city where everyone has a roof over their head, is healthy, productive and can enjoy the social connections that create a life of purpose.</a:t>
            </a:r>
          </a:p>
        </p:txBody>
      </p:sp>
      <p:sp>
        <p:nvSpPr>
          <p:cNvPr id="19" name="Content Placeholder 4">
            <a:extLst>
              <a:ext uri="{FF2B5EF4-FFF2-40B4-BE49-F238E27FC236}">
                <a16:creationId xmlns:a16="http://schemas.microsoft.com/office/drawing/2014/main" id="{C0FFB515-0470-03FB-611E-2816235CB2D8}"/>
              </a:ext>
            </a:extLst>
          </p:cNvPr>
          <p:cNvSpPr txBox="1">
            <a:spLocks/>
          </p:cNvSpPr>
          <p:nvPr/>
        </p:nvSpPr>
        <p:spPr>
          <a:xfrm>
            <a:off x="7831191" y="2337767"/>
            <a:ext cx="3566159" cy="4559954"/>
          </a:xfrm>
          <a:prstGeom prst="rect">
            <a:avLst/>
          </a:prstGeom>
        </p:spPr>
        <p:txBody>
          <a:bodyPr vert="horz" lIns="91440" tIns="45720" rIns="91440" bIns="45720" rtlCol="0">
            <a:normAutofit/>
          </a:bodyPr>
          <a:lstStyle>
            <a:lvl1pPr marL="321469" indent="-321469" algn="l" defTabSz="428625" rtl="0" eaLnBrk="1" latinLnBrk="0" hangingPunct="1">
              <a:spcBef>
                <a:spcPct val="20000"/>
              </a:spcBef>
              <a:buFont typeface="Arial"/>
              <a:buChar char="•"/>
              <a:defRPr sz="2625" kern="1200">
                <a:solidFill>
                  <a:srgbClr val="646567"/>
                </a:solidFill>
                <a:latin typeface="Gotham-Medium"/>
                <a:ea typeface="+mn-ea"/>
                <a:cs typeface="Gotham-Medium"/>
              </a:defRPr>
            </a:lvl1pPr>
            <a:lvl2pPr marL="696516" indent="-267891" algn="l" defTabSz="428625" rtl="0" eaLnBrk="1" latinLnBrk="0" hangingPunct="1">
              <a:spcBef>
                <a:spcPct val="20000"/>
              </a:spcBef>
              <a:buFont typeface="Arial"/>
              <a:buChar char="–"/>
              <a:defRPr sz="2250" kern="1200">
                <a:solidFill>
                  <a:srgbClr val="646567"/>
                </a:solidFill>
                <a:latin typeface="Gotham-Medium"/>
                <a:ea typeface="+mn-ea"/>
                <a:cs typeface="Gotham-Medium"/>
              </a:defRPr>
            </a:lvl2pPr>
            <a:lvl3pPr marL="1071563" indent="-214313" algn="l" defTabSz="428625" rtl="0" eaLnBrk="1" latinLnBrk="0" hangingPunct="1">
              <a:spcBef>
                <a:spcPct val="20000"/>
              </a:spcBef>
              <a:buFont typeface="Arial"/>
              <a:buChar char="•"/>
              <a:defRPr sz="1875" kern="1200">
                <a:solidFill>
                  <a:srgbClr val="646567"/>
                </a:solidFill>
                <a:latin typeface="Gotham-Medium"/>
                <a:ea typeface="+mn-ea"/>
                <a:cs typeface="Gotham-Medium"/>
              </a:defRPr>
            </a:lvl3pPr>
            <a:lvl4pPr marL="1500188" indent="-214313" algn="l" defTabSz="428625" rtl="0" eaLnBrk="1" latinLnBrk="0" hangingPunct="1">
              <a:spcBef>
                <a:spcPct val="20000"/>
              </a:spcBef>
              <a:buFont typeface="Arial"/>
              <a:buChar char="–"/>
              <a:defRPr sz="1688" kern="1200">
                <a:solidFill>
                  <a:srgbClr val="646567"/>
                </a:solidFill>
                <a:latin typeface="Gotham-Medium"/>
                <a:ea typeface="+mn-ea"/>
                <a:cs typeface="Gotham-Medium"/>
              </a:defRPr>
            </a:lvl4pPr>
            <a:lvl5pPr marL="1928813" indent="-214313" algn="l" defTabSz="428625" rtl="0" eaLnBrk="1" latinLnBrk="0" hangingPunct="1">
              <a:spcBef>
                <a:spcPct val="20000"/>
              </a:spcBef>
              <a:buFont typeface="Arial"/>
              <a:buChar char="»"/>
              <a:defRPr sz="1688" kern="1200">
                <a:solidFill>
                  <a:srgbClr val="646567"/>
                </a:solidFill>
                <a:latin typeface="Gotham-Medium"/>
                <a:ea typeface="+mn-ea"/>
                <a:cs typeface="Gotham-Medium"/>
              </a:defRPr>
            </a:lvl5pPr>
            <a:lvl6pPr marL="2357438" indent="-214313" algn="l" defTabSz="428625" rtl="0" eaLnBrk="1" latinLnBrk="0" hangingPunct="1">
              <a:spcBef>
                <a:spcPct val="20000"/>
              </a:spcBef>
              <a:buFont typeface="Arial"/>
              <a:buChar char="•"/>
              <a:defRPr sz="1875" kern="1200">
                <a:solidFill>
                  <a:schemeClr val="tx1"/>
                </a:solidFill>
                <a:latin typeface="+mn-lt"/>
                <a:ea typeface="+mn-ea"/>
                <a:cs typeface="+mn-cs"/>
              </a:defRPr>
            </a:lvl6pPr>
            <a:lvl7pPr marL="2786063" indent="-214313" algn="l" defTabSz="428625" rtl="0" eaLnBrk="1" latinLnBrk="0" hangingPunct="1">
              <a:spcBef>
                <a:spcPct val="20000"/>
              </a:spcBef>
              <a:buFont typeface="Arial"/>
              <a:buChar char="•"/>
              <a:defRPr sz="1875" kern="1200">
                <a:solidFill>
                  <a:schemeClr val="tx1"/>
                </a:solidFill>
                <a:latin typeface="+mn-lt"/>
                <a:ea typeface="+mn-ea"/>
                <a:cs typeface="+mn-cs"/>
              </a:defRPr>
            </a:lvl7pPr>
            <a:lvl8pPr marL="3214688" indent="-214313" algn="l" defTabSz="428625" rtl="0" eaLnBrk="1" latinLnBrk="0" hangingPunct="1">
              <a:spcBef>
                <a:spcPct val="20000"/>
              </a:spcBef>
              <a:buFont typeface="Arial"/>
              <a:buChar char="•"/>
              <a:defRPr sz="1875" kern="1200">
                <a:solidFill>
                  <a:schemeClr val="tx1"/>
                </a:solidFill>
                <a:latin typeface="+mn-lt"/>
                <a:ea typeface="+mn-ea"/>
                <a:cs typeface="+mn-cs"/>
              </a:defRPr>
            </a:lvl8pPr>
            <a:lvl9pPr marL="3643313" indent="-214313" algn="l" defTabSz="428625" rtl="0" eaLnBrk="1" latinLnBrk="0" hangingPunct="1">
              <a:spcBef>
                <a:spcPct val="20000"/>
              </a:spcBef>
              <a:buFont typeface="Arial"/>
              <a:buChar char="•"/>
              <a:defRPr sz="1875" kern="1200">
                <a:solidFill>
                  <a:schemeClr val="tx1"/>
                </a:solidFill>
                <a:latin typeface="+mn-lt"/>
                <a:ea typeface="+mn-ea"/>
                <a:cs typeface="+mn-cs"/>
              </a:defRPr>
            </a:lvl9pPr>
          </a:lstStyle>
          <a:p>
            <a:pPr marL="0" indent="0">
              <a:buNone/>
            </a:pPr>
            <a:r>
              <a:rPr lang="en-US" sz="2400" dirty="0"/>
              <a:t>We take what we learn on the ground and use it to change systems and impact policy and create opportunities for all.</a:t>
            </a:r>
          </a:p>
        </p:txBody>
      </p:sp>
      <p:sp>
        <p:nvSpPr>
          <p:cNvPr id="20" name="TextBox 19">
            <a:extLst>
              <a:ext uri="{FF2B5EF4-FFF2-40B4-BE49-F238E27FC236}">
                <a16:creationId xmlns:a16="http://schemas.microsoft.com/office/drawing/2014/main" id="{6394F1A5-B25F-39F7-6FDE-3368045C28FC}"/>
              </a:ext>
            </a:extLst>
          </p:cNvPr>
          <p:cNvSpPr txBox="1"/>
          <p:nvPr/>
        </p:nvSpPr>
        <p:spPr>
          <a:xfrm>
            <a:off x="153056" y="1663045"/>
            <a:ext cx="1954530" cy="461665"/>
          </a:xfrm>
          <a:prstGeom prst="rect">
            <a:avLst/>
          </a:prstGeom>
          <a:noFill/>
        </p:spPr>
        <p:txBody>
          <a:bodyPr wrap="square" rtlCol="0">
            <a:spAutoFit/>
          </a:bodyPr>
          <a:lstStyle/>
          <a:p>
            <a:pPr algn="ctr"/>
            <a:r>
              <a:rPr lang="en-US" sz="2400" dirty="0"/>
              <a:t>Mission</a:t>
            </a:r>
          </a:p>
        </p:txBody>
      </p:sp>
      <p:sp>
        <p:nvSpPr>
          <p:cNvPr id="23" name="TextBox 22">
            <a:extLst>
              <a:ext uri="{FF2B5EF4-FFF2-40B4-BE49-F238E27FC236}">
                <a16:creationId xmlns:a16="http://schemas.microsoft.com/office/drawing/2014/main" id="{9E4CFA68-A181-8DA7-4D27-1E79A0E5401B}"/>
              </a:ext>
            </a:extLst>
          </p:cNvPr>
          <p:cNvSpPr txBox="1"/>
          <p:nvPr/>
        </p:nvSpPr>
        <p:spPr>
          <a:xfrm>
            <a:off x="4334099" y="1617921"/>
            <a:ext cx="1954530" cy="461665"/>
          </a:xfrm>
          <a:prstGeom prst="rect">
            <a:avLst/>
          </a:prstGeom>
          <a:noFill/>
        </p:spPr>
        <p:txBody>
          <a:bodyPr wrap="square" rtlCol="0">
            <a:spAutoFit/>
          </a:bodyPr>
          <a:lstStyle/>
          <a:p>
            <a:r>
              <a:rPr lang="en-US" sz="2400" dirty="0"/>
              <a:t>Vision</a:t>
            </a:r>
          </a:p>
        </p:txBody>
      </p:sp>
      <p:sp>
        <p:nvSpPr>
          <p:cNvPr id="24" name="TextBox 23">
            <a:extLst>
              <a:ext uri="{FF2B5EF4-FFF2-40B4-BE49-F238E27FC236}">
                <a16:creationId xmlns:a16="http://schemas.microsoft.com/office/drawing/2014/main" id="{396339DC-6C18-AEF7-5054-5D9E5CED7624}"/>
              </a:ext>
            </a:extLst>
          </p:cNvPr>
          <p:cNvSpPr txBox="1"/>
          <p:nvPr/>
        </p:nvSpPr>
        <p:spPr>
          <a:xfrm>
            <a:off x="7944142" y="1617920"/>
            <a:ext cx="1954530" cy="461665"/>
          </a:xfrm>
          <a:prstGeom prst="rect">
            <a:avLst/>
          </a:prstGeom>
          <a:noFill/>
        </p:spPr>
        <p:txBody>
          <a:bodyPr wrap="square" rtlCol="0">
            <a:spAutoFit/>
          </a:bodyPr>
          <a:lstStyle/>
          <a:p>
            <a:r>
              <a:rPr lang="en-US" sz="2400" dirty="0"/>
              <a:t>Uniqueness</a:t>
            </a:r>
          </a:p>
        </p:txBody>
      </p:sp>
      <p:pic>
        <p:nvPicPr>
          <p:cNvPr id="25" name="Graphic 24" descr="Bullseye with solid fill">
            <a:extLst>
              <a:ext uri="{FF2B5EF4-FFF2-40B4-BE49-F238E27FC236}">
                <a16:creationId xmlns:a16="http://schemas.microsoft.com/office/drawing/2014/main" id="{096805BE-F3A7-88B8-E324-9BEB7ABAC5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4505" y="1405036"/>
            <a:ext cx="914400" cy="914400"/>
          </a:xfrm>
          <a:prstGeom prst="rect">
            <a:avLst/>
          </a:prstGeom>
        </p:spPr>
      </p:pic>
      <p:pic>
        <p:nvPicPr>
          <p:cNvPr id="26" name="Graphic 25" descr="Eye with solid fill">
            <a:extLst>
              <a:ext uri="{FF2B5EF4-FFF2-40B4-BE49-F238E27FC236}">
                <a16:creationId xmlns:a16="http://schemas.microsoft.com/office/drawing/2014/main" id="{C2600E4E-B0EA-994D-1A18-A8218229DA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683" y="1391553"/>
            <a:ext cx="914400" cy="914400"/>
          </a:xfrm>
          <a:prstGeom prst="rect">
            <a:avLst/>
          </a:prstGeom>
        </p:spPr>
      </p:pic>
      <p:pic>
        <p:nvPicPr>
          <p:cNvPr id="27" name="Graphic 26" descr="Snowflake with solid fill">
            <a:extLst>
              <a:ext uri="{FF2B5EF4-FFF2-40B4-BE49-F238E27FC236}">
                <a16:creationId xmlns:a16="http://schemas.microsoft.com/office/drawing/2014/main" id="{E1689F73-EFF1-B308-3F90-0DE1C09080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98672" y="1391552"/>
            <a:ext cx="914400" cy="914400"/>
          </a:xfrm>
          <a:prstGeom prst="rect">
            <a:avLst/>
          </a:prstGeom>
        </p:spPr>
      </p:pic>
    </p:spTree>
    <p:extLst>
      <p:ext uri="{BB962C8B-B14F-4D97-AF65-F5344CB8AC3E}">
        <p14:creationId xmlns:p14="http://schemas.microsoft.com/office/powerpoint/2010/main" val="742814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2">
            <a:extLst>
              <a:ext uri="{FF2B5EF4-FFF2-40B4-BE49-F238E27FC236}">
                <a16:creationId xmlns:a16="http://schemas.microsoft.com/office/drawing/2014/main" id="{CA8D3FB0-0E65-E367-DEBA-32B1AD8238CA}"/>
              </a:ext>
            </a:extLst>
          </p:cNvPr>
          <p:cNvGraphicFramePr>
            <a:graphicFrameLocks noGrp="1"/>
          </p:cNvGraphicFramePr>
          <p:nvPr>
            <p:ph idx="1"/>
            <p:extLst>
              <p:ext uri="{D42A27DB-BD31-4B8C-83A1-F6EECF244321}">
                <p14:modId xmlns:p14="http://schemas.microsoft.com/office/powerpoint/2010/main" val="500334059"/>
              </p:ext>
            </p:extLst>
          </p:nvPr>
        </p:nvGraphicFramePr>
        <p:xfrm>
          <a:off x="609600" y="1600203"/>
          <a:ext cx="10972800" cy="4283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2">
            <a:extLst>
              <a:ext uri="{FF2B5EF4-FFF2-40B4-BE49-F238E27FC236}">
                <a16:creationId xmlns:a16="http://schemas.microsoft.com/office/drawing/2014/main" id="{42F115DB-5ACF-5264-1FF2-B954ACE24E8E}"/>
              </a:ext>
            </a:extLst>
          </p:cNvPr>
          <p:cNvSpPr>
            <a:spLocks noGrp="1"/>
          </p:cNvSpPr>
          <p:nvPr>
            <p:ph type="title"/>
          </p:nvPr>
        </p:nvSpPr>
        <p:spPr/>
        <p:txBody>
          <a:bodyPr anchor="ctr">
            <a:normAutofit/>
          </a:bodyPr>
          <a:lstStyle/>
          <a:p>
            <a:pPr algn="ctr">
              <a:lnSpc>
                <a:spcPct val="90000"/>
              </a:lnSpc>
            </a:pPr>
            <a:r>
              <a:rPr lang="en-US" sz="5400" b="1" dirty="0"/>
              <a:t>OVERVIEW OF S:</a:t>
            </a:r>
            <a:r>
              <a:rPr lang="en-US" sz="5400" b="1" dirty="0">
                <a:solidFill>
                  <a:srgbClr val="FFC000"/>
                </a:solidFill>
              </a:rPr>
              <a:t>US</a:t>
            </a:r>
            <a:endParaRPr lang="en-US" sz="5400" dirty="0">
              <a:solidFill>
                <a:srgbClr val="FFC000"/>
              </a:solidFill>
            </a:endParaRPr>
          </a:p>
        </p:txBody>
      </p:sp>
    </p:spTree>
    <p:extLst>
      <p:ext uri="{BB962C8B-B14F-4D97-AF65-F5344CB8AC3E}">
        <p14:creationId xmlns:p14="http://schemas.microsoft.com/office/powerpoint/2010/main" val="407132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5C6DDBE-9863-B463-8B7F-7D8521D841A3}"/>
              </a:ext>
            </a:extLst>
          </p:cNvPr>
          <p:cNvSpPr>
            <a:spLocks noGrp="1"/>
          </p:cNvSpPr>
          <p:nvPr>
            <p:ph type="body" idx="1"/>
          </p:nvPr>
        </p:nvSpPr>
        <p:spPr>
          <a:xfrm>
            <a:off x="609603" y="1535114"/>
            <a:ext cx="5386919" cy="639762"/>
          </a:xfrm>
        </p:spPr>
        <p:txBody>
          <a:bodyPr anchor="b">
            <a:normAutofit/>
          </a:bodyPr>
          <a:lstStyle/>
          <a:p>
            <a:pPr algn="ctr"/>
            <a:r>
              <a:rPr lang="en-US" sz="2800" dirty="0">
                <a:solidFill>
                  <a:srgbClr val="FFC000"/>
                </a:solidFill>
              </a:rPr>
              <a:t>WHO WE SERVE</a:t>
            </a:r>
          </a:p>
        </p:txBody>
      </p:sp>
      <p:sp>
        <p:nvSpPr>
          <p:cNvPr id="7" name="Text Placeholder 6">
            <a:extLst>
              <a:ext uri="{FF2B5EF4-FFF2-40B4-BE49-F238E27FC236}">
                <a16:creationId xmlns:a16="http://schemas.microsoft.com/office/drawing/2014/main" id="{FFFF78F4-0DD3-4AF2-C064-F67F79EA5906}"/>
              </a:ext>
            </a:extLst>
          </p:cNvPr>
          <p:cNvSpPr>
            <a:spLocks noGrp="1"/>
          </p:cNvSpPr>
          <p:nvPr>
            <p:ph type="body" sz="quarter" idx="3"/>
          </p:nvPr>
        </p:nvSpPr>
        <p:spPr>
          <a:xfrm>
            <a:off x="6193369" y="1535114"/>
            <a:ext cx="5389035" cy="639762"/>
          </a:xfrm>
        </p:spPr>
        <p:txBody>
          <a:bodyPr anchor="b">
            <a:normAutofit/>
          </a:bodyPr>
          <a:lstStyle/>
          <a:p>
            <a:pPr algn="ctr"/>
            <a:r>
              <a:rPr lang="en-US" sz="2800" dirty="0">
                <a:solidFill>
                  <a:srgbClr val="FFC000"/>
                </a:solidFill>
              </a:rPr>
              <a:t>IMPACT</a:t>
            </a:r>
          </a:p>
        </p:txBody>
      </p:sp>
      <p:sp>
        <p:nvSpPr>
          <p:cNvPr id="5" name="Content Placeholder 4">
            <a:extLst>
              <a:ext uri="{FF2B5EF4-FFF2-40B4-BE49-F238E27FC236}">
                <a16:creationId xmlns:a16="http://schemas.microsoft.com/office/drawing/2014/main" id="{FDE17477-2F54-2A53-6B70-AB5957F5A4A4}"/>
              </a:ext>
            </a:extLst>
          </p:cNvPr>
          <p:cNvSpPr>
            <a:spLocks noGrp="1"/>
          </p:cNvSpPr>
          <p:nvPr>
            <p:ph sz="quarter" idx="4"/>
          </p:nvPr>
        </p:nvSpPr>
        <p:spPr>
          <a:xfrm>
            <a:off x="6347463" y="2174876"/>
            <a:ext cx="5389035" cy="3951288"/>
          </a:xfrm>
        </p:spPr>
        <p:txBody>
          <a:bodyPr>
            <a:normAutofit/>
          </a:bodyPr>
          <a:lstStyle/>
          <a:p>
            <a:pPr>
              <a:lnSpc>
                <a:spcPct val="90000"/>
              </a:lnSpc>
            </a:pPr>
            <a:r>
              <a:rPr lang="en-US" sz="1500" dirty="0"/>
              <a:t>On any given night, S:US provided housing and shelter to more than </a:t>
            </a:r>
            <a:r>
              <a:rPr lang="en-US" sz="1500" b="1" dirty="0">
                <a:solidFill>
                  <a:srgbClr val="7030A0"/>
                </a:solidFill>
              </a:rPr>
              <a:t>4,500 </a:t>
            </a:r>
            <a:r>
              <a:rPr lang="en-US" sz="1500" dirty="0"/>
              <a:t>individuals. </a:t>
            </a:r>
          </a:p>
          <a:p>
            <a:pPr>
              <a:lnSpc>
                <a:spcPct val="90000"/>
              </a:lnSpc>
            </a:pPr>
            <a:r>
              <a:rPr lang="en-US" sz="1500" b="1" dirty="0">
                <a:solidFill>
                  <a:srgbClr val="7030A0"/>
                </a:solidFill>
              </a:rPr>
              <a:t>95%</a:t>
            </a:r>
            <a:r>
              <a:rPr lang="en-US" sz="1500" dirty="0">
                <a:solidFill>
                  <a:srgbClr val="7030A0"/>
                </a:solidFill>
              </a:rPr>
              <a:t> </a:t>
            </a:r>
            <a:r>
              <a:rPr lang="en-US" sz="1500" dirty="0"/>
              <a:t>of S:US' permanent housing residents maintained stable housing. </a:t>
            </a:r>
          </a:p>
          <a:p>
            <a:pPr>
              <a:lnSpc>
                <a:spcPct val="90000"/>
              </a:lnSpc>
            </a:pPr>
            <a:r>
              <a:rPr lang="en-US" sz="1500" dirty="0"/>
              <a:t>We distributed almost </a:t>
            </a:r>
            <a:r>
              <a:rPr lang="en-US" sz="1500" b="1" dirty="0">
                <a:solidFill>
                  <a:srgbClr val="7030A0"/>
                </a:solidFill>
              </a:rPr>
              <a:t>$2M </a:t>
            </a:r>
            <a:r>
              <a:rPr lang="en-US" sz="1500" dirty="0"/>
              <a:t>in cash assistance to help people stay in their homes. </a:t>
            </a:r>
          </a:p>
          <a:p>
            <a:pPr>
              <a:lnSpc>
                <a:spcPct val="90000"/>
              </a:lnSpc>
            </a:pPr>
            <a:r>
              <a:rPr lang="en-US" sz="1500" dirty="0"/>
              <a:t>We engaged in </a:t>
            </a:r>
            <a:r>
              <a:rPr lang="en-US" sz="1500" b="1" dirty="0">
                <a:solidFill>
                  <a:srgbClr val="7030A0"/>
                </a:solidFill>
              </a:rPr>
              <a:t>1,700</a:t>
            </a:r>
            <a:r>
              <a:rPr lang="en-US" sz="1500" dirty="0"/>
              <a:t> prevention interventions, including providing anti-eviction resources, and helped </a:t>
            </a:r>
            <a:r>
              <a:rPr lang="en-US" sz="1500" b="1" dirty="0">
                <a:solidFill>
                  <a:srgbClr val="7030A0"/>
                </a:solidFill>
              </a:rPr>
              <a:t>170</a:t>
            </a:r>
            <a:r>
              <a:rPr lang="en-US" sz="1500" dirty="0"/>
              <a:t> individuals and families avoid entering the shelter system. </a:t>
            </a:r>
          </a:p>
          <a:p>
            <a:pPr>
              <a:lnSpc>
                <a:spcPct val="90000"/>
              </a:lnSpc>
            </a:pPr>
            <a:r>
              <a:rPr lang="en-US" sz="1500" b="1" dirty="0">
                <a:solidFill>
                  <a:srgbClr val="7030A0"/>
                </a:solidFill>
              </a:rPr>
              <a:t>500</a:t>
            </a:r>
            <a:r>
              <a:rPr lang="en-US" sz="1500" dirty="0">
                <a:solidFill>
                  <a:srgbClr val="7030A0"/>
                </a:solidFill>
              </a:rPr>
              <a:t> </a:t>
            </a:r>
            <a:r>
              <a:rPr lang="en-US" sz="1500" dirty="0"/>
              <a:t>individuals moved from our shelters, residential treatment, and transitional housing into permanent homes of their own. </a:t>
            </a:r>
          </a:p>
          <a:p>
            <a:pPr>
              <a:lnSpc>
                <a:spcPct val="90000"/>
              </a:lnSpc>
            </a:pPr>
            <a:r>
              <a:rPr lang="en-US" sz="1500" dirty="0"/>
              <a:t>We engaged more than </a:t>
            </a:r>
            <a:r>
              <a:rPr lang="en-US" sz="1500" b="1" dirty="0">
                <a:solidFill>
                  <a:srgbClr val="7030A0"/>
                </a:solidFill>
              </a:rPr>
              <a:t>600</a:t>
            </a:r>
            <a:r>
              <a:rPr lang="en-US" sz="1500" dirty="0"/>
              <a:t> people in therapeutic horticulture, nutrition programming, and vocational training at our </a:t>
            </a:r>
            <a:r>
              <a:rPr lang="en-US" sz="1500" b="1" dirty="0">
                <a:solidFill>
                  <a:srgbClr val="7030A0"/>
                </a:solidFill>
              </a:rPr>
              <a:t>50+</a:t>
            </a:r>
            <a:r>
              <a:rPr lang="en-US" sz="1500" dirty="0">
                <a:solidFill>
                  <a:srgbClr val="7030A0"/>
                </a:solidFill>
              </a:rPr>
              <a:t> </a:t>
            </a:r>
            <a:r>
              <a:rPr lang="en-US" sz="1500" dirty="0"/>
              <a:t>Urban Farms and Gardens, which yielded approximately </a:t>
            </a:r>
            <a:r>
              <a:rPr lang="en-US" sz="1500" b="1" dirty="0">
                <a:solidFill>
                  <a:srgbClr val="7030A0"/>
                </a:solidFill>
              </a:rPr>
              <a:t>8,700</a:t>
            </a:r>
            <a:r>
              <a:rPr lang="en-US" sz="1500" dirty="0"/>
              <a:t> pounds of food from fruit, vegetables, and culinary herbs. </a:t>
            </a:r>
          </a:p>
          <a:p>
            <a:pPr>
              <a:lnSpc>
                <a:spcPct val="90000"/>
              </a:lnSpc>
            </a:pPr>
            <a:endParaRPr lang="en-US" sz="1500" dirty="0"/>
          </a:p>
        </p:txBody>
      </p:sp>
      <p:graphicFrame>
        <p:nvGraphicFramePr>
          <p:cNvPr id="9" name="Content Placeholder 3">
            <a:extLst>
              <a:ext uri="{FF2B5EF4-FFF2-40B4-BE49-F238E27FC236}">
                <a16:creationId xmlns:a16="http://schemas.microsoft.com/office/drawing/2014/main" id="{7D864D36-78D2-7A80-2870-C06AA78CB41C}"/>
              </a:ext>
            </a:extLst>
          </p:cNvPr>
          <p:cNvGraphicFramePr>
            <a:graphicFrameLocks noGrp="1"/>
          </p:cNvGraphicFramePr>
          <p:nvPr>
            <p:ph sz="half" idx="2"/>
            <p:extLst>
              <p:ext uri="{D42A27DB-BD31-4B8C-83A1-F6EECF244321}">
                <p14:modId xmlns:p14="http://schemas.microsoft.com/office/powerpoint/2010/main" val="1076144081"/>
              </p:ext>
            </p:extLst>
          </p:nvPr>
        </p:nvGraphicFramePr>
        <p:xfrm>
          <a:off x="205740" y="2107593"/>
          <a:ext cx="5987629" cy="424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2">
            <a:extLst>
              <a:ext uri="{FF2B5EF4-FFF2-40B4-BE49-F238E27FC236}">
                <a16:creationId xmlns:a16="http://schemas.microsoft.com/office/drawing/2014/main" id="{15431977-2F2F-B354-1548-9C50A2A968AA}"/>
              </a:ext>
            </a:extLst>
          </p:cNvPr>
          <p:cNvSpPr txBox="1">
            <a:spLocks/>
          </p:cNvSpPr>
          <p:nvPr/>
        </p:nvSpPr>
        <p:spPr>
          <a:xfrm>
            <a:off x="609600" y="366158"/>
            <a:ext cx="10972800" cy="937101"/>
          </a:xfrm>
          <a:prstGeom prst="rect">
            <a:avLst/>
          </a:prstGeom>
        </p:spPr>
        <p:txBody>
          <a:bodyPr vert="horz" lIns="91440" tIns="45720" rIns="91440" bIns="45720" rtlCol="0" anchor="ctr">
            <a:normAutofit/>
          </a:bodyPr>
          <a:lstStyle>
            <a:lvl1pPr algn="l" defTabSz="428625" rtl="0" eaLnBrk="1" latinLnBrk="0" hangingPunct="1">
              <a:spcBef>
                <a:spcPct val="0"/>
              </a:spcBef>
              <a:buNone/>
              <a:defRPr sz="3000" b="0" i="0" kern="1200">
                <a:solidFill>
                  <a:srgbClr val="864393"/>
                </a:solidFill>
                <a:latin typeface="Gotham-Bold"/>
                <a:ea typeface="+mj-ea"/>
                <a:cs typeface="Gotham-Bold"/>
              </a:defRPr>
            </a:lvl1pPr>
          </a:lstStyle>
          <a:p>
            <a:pPr algn="ctr">
              <a:lnSpc>
                <a:spcPct val="90000"/>
              </a:lnSpc>
            </a:pPr>
            <a:r>
              <a:rPr lang="en-US" sz="5400" b="1" dirty="0"/>
              <a:t>OVERVIEW OF S:</a:t>
            </a:r>
            <a:r>
              <a:rPr lang="en-US" sz="5400" b="1" dirty="0">
                <a:solidFill>
                  <a:srgbClr val="FFC000"/>
                </a:solidFill>
              </a:rPr>
              <a:t>US</a:t>
            </a:r>
            <a:endParaRPr lang="en-US" sz="5400" dirty="0">
              <a:solidFill>
                <a:srgbClr val="FFC000"/>
              </a:solidFill>
            </a:endParaRPr>
          </a:p>
        </p:txBody>
      </p:sp>
    </p:spTree>
    <p:extLst>
      <p:ext uri="{BB962C8B-B14F-4D97-AF65-F5344CB8AC3E}">
        <p14:creationId xmlns:p14="http://schemas.microsoft.com/office/powerpoint/2010/main" val="61880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E93F73-13E1-838D-3E3A-7A783623CB38}"/>
              </a:ext>
            </a:extLst>
          </p:cNvPr>
          <p:cNvPicPr>
            <a:picLocks noChangeAspect="1"/>
          </p:cNvPicPr>
          <p:nvPr/>
        </p:nvPicPr>
        <p:blipFill>
          <a:blip r:embed="rId2"/>
          <a:stretch>
            <a:fillRect/>
          </a:stretch>
        </p:blipFill>
        <p:spPr>
          <a:xfrm>
            <a:off x="152400" y="110777"/>
            <a:ext cx="11932920" cy="6488143"/>
          </a:xfrm>
          <a:prstGeom prst="rect">
            <a:avLst/>
          </a:prstGeom>
        </p:spPr>
      </p:pic>
    </p:spTree>
    <p:extLst>
      <p:ext uri="{BB962C8B-B14F-4D97-AF65-F5344CB8AC3E}">
        <p14:creationId xmlns:p14="http://schemas.microsoft.com/office/powerpoint/2010/main" val="309663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4F24F-F68B-4B93-AB10-1412B788784A}"/>
              </a:ext>
            </a:extLst>
          </p:cNvPr>
          <p:cNvSpPr>
            <a:spLocks noGrp="1"/>
          </p:cNvSpPr>
          <p:nvPr>
            <p:ph type="title"/>
          </p:nvPr>
        </p:nvSpPr>
        <p:spPr>
          <a:xfrm>
            <a:off x="546756" y="236931"/>
            <a:ext cx="10339388" cy="937101"/>
          </a:xfrm>
        </p:spPr>
        <p:txBody>
          <a:bodyPr anchor="ctr">
            <a:normAutofit/>
          </a:bodyPr>
          <a:lstStyle/>
          <a:p>
            <a:pPr algn="ctr">
              <a:lnSpc>
                <a:spcPct val="90000"/>
              </a:lnSpc>
            </a:pPr>
            <a:r>
              <a:rPr lang="en-US" sz="5400" b="1" dirty="0"/>
              <a:t>OVERVIEW OF S:</a:t>
            </a:r>
            <a:r>
              <a:rPr lang="en-US" sz="5400" b="1" dirty="0">
                <a:solidFill>
                  <a:srgbClr val="FFC000"/>
                </a:solidFill>
              </a:rPr>
              <a:t>US</a:t>
            </a:r>
            <a:endParaRPr lang="en-US" sz="5400" dirty="0">
              <a:solidFill>
                <a:srgbClr val="FFC000"/>
              </a:solidFill>
            </a:endParaRPr>
          </a:p>
        </p:txBody>
      </p:sp>
      <p:sp>
        <p:nvSpPr>
          <p:cNvPr id="4" name="Slide Number Placeholder 3"/>
          <p:cNvSpPr>
            <a:spLocks noGrp="1"/>
          </p:cNvSpPr>
          <p:nvPr>
            <p:ph type="sldNum" sz="quarter" idx="12"/>
          </p:nvPr>
        </p:nvSpPr>
        <p:spPr>
          <a:xfrm>
            <a:off x="1852615" y="6188975"/>
            <a:ext cx="476945" cy="365124"/>
          </a:xfrm>
        </p:spPr>
        <p:txBody>
          <a:bodyPr anchor="ctr">
            <a:normAutofit/>
          </a:bodyPr>
          <a:lstStyle/>
          <a:p>
            <a:pPr>
              <a:spcAft>
                <a:spcPts val="563"/>
              </a:spcAft>
            </a:pPr>
            <a:fld id="{6B436A96-CAF3-3947-BC8C-1548FBB621C1}" type="slidenum">
              <a:rPr lang="en-US" smtClean="0"/>
              <a:pPr>
                <a:spcAft>
                  <a:spcPts val="563"/>
                </a:spcAft>
              </a:pPr>
              <a:t>9</a:t>
            </a:fld>
            <a:endParaRPr lang="en-US"/>
          </a:p>
        </p:txBody>
      </p:sp>
      <p:graphicFrame>
        <p:nvGraphicFramePr>
          <p:cNvPr id="8" name="Content Placeholder 5">
            <a:extLst>
              <a:ext uri="{FF2B5EF4-FFF2-40B4-BE49-F238E27FC236}">
                <a16:creationId xmlns:a16="http://schemas.microsoft.com/office/drawing/2014/main" id="{EA7CA6BB-BB33-EB6F-ECB8-14782909E92B}"/>
              </a:ext>
            </a:extLst>
          </p:cNvPr>
          <p:cNvGraphicFramePr>
            <a:graphicFrameLocks noGrp="1"/>
          </p:cNvGraphicFramePr>
          <p:nvPr>
            <p:ph idx="1"/>
            <p:extLst>
              <p:ext uri="{D42A27DB-BD31-4B8C-83A1-F6EECF244321}">
                <p14:modId xmlns:p14="http://schemas.microsoft.com/office/powerpoint/2010/main" val="2201667663"/>
              </p:ext>
            </p:extLst>
          </p:nvPr>
        </p:nvGraphicFramePr>
        <p:xfrm>
          <a:off x="1739325" y="2020987"/>
          <a:ext cx="8486775" cy="4283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FBF1D969-D9E2-468D-8872-9CAB0B53483C}"/>
              </a:ext>
            </a:extLst>
          </p:cNvPr>
          <p:cNvSpPr txBox="1"/>
          <p:nvPr/>
        </p:nvSpPr>
        <p:spPr>
          <a:xfrm>
            <a:off x="3398082" y="1478788"/>
            <a:ext cx="4636736" cy="584775"/>
          </a:xfrm>
          <a:prstGeom prst="rect">
            <a:avLst/>
          </a:prstGeom>
          <a:solidFill>
            <a:srgbClr val="7030A0"/>
          </a:solidFill>
          <a:ln w="38100">
            <a:solidFill>
              <a:srgbClr val="7030A0"/>
            </a:solidFill>
          </a:ln>
        </p:spPr>
        <p:txBody>
          <a:bodyPr wrap="square" rtlCol="0">
            <a:spAutoFit/>
          </a:bodyPr>
          <a:lstStyle/>
          <a:p>
            <a:pPr algn="ctr"/>
            <a:r>
              <a:rPr lang="en-US" sz="3200" b="1" dirty="0">
                <a:solidFill>
                  <a:srgbClr val="FFC000"/>
                </a:solidFill>
              </a:rPr>
              <a:t>PROGRAM PORTFOLIO</a:t>
            </a:r>
          </a:p>
        </p:txBody>
      </p:sp>
    </p:spTree>
    <p:extLst>
      <p:ext uri="{BB962C8B-B14F-4D97-AF65-F5344CB8AC3E}">
        <p14:creationId xmlns:p14="http://schemas.microsoft.com/office/powerpoint/2010/main" val="325598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BED1-BCB6-DD37-0041-21EE56E9DAF8}"/>
              </a:ext>
            </a:extLst>
          </p:cNvPr>
          <p:cNvSpPr>
            <a:spLocks noGrp="1"/>
          </p:cNvSpPr>
          <p:nvPr>
            <p:ph type="title"/>
          </p:nvPr>
        </p:nvSpPr>
        <p:spPr>
          <a:xfrm>
            <a:off x="609600" y="274640"/>
            <a:ext cx="10972800" cy="937101"/>
          </a:xfrm>
        </p:spPr>
        <p:txBody>
          <a:bodyPr anchor="ctr">
            <a:normAutofit/>
          </a:bodyPr>
          <a:lstStyle/>
          <a:p>
            <a:pPr algn="ctr"/>
            <a:r>
              <a:rPr lang="en-US" sz="5400" dirty="0"/>
              <a:t>BEHAVIORAL HEALTH SERVICES</a:t>
            </a:r>
          </a:p>
        </p:txBody>
      </p:sp>
      <p:graphicFrame>
        <p:nvGraphicFramePr>
          <p:cNvPr id="5" name="Content Placeholder 2">
            <a:extLst>
              <a:ext uri="{FF2B5EF4-FFF2-40B4-BE49-F238E27FC236}">
                <a16:creationId xmlns:a16="http://schemas.microsoft.com/office/drawing/2014/main" id="{1F876380-C99D-3956-73E4-990CF8BBE427}"/>
              </a:ext>
            </a:extLst>
          </p:cNvPr>
          <p:cNvGraphicFramePr>
            <a:graphicFrameLocks noGrp="1"/>
          </p:cNvGraphicFramePr>
          <p:nvPr>
            <p:ph idx="1"/>
          </p:nvPr>
        </p:nvGraphicFramePr>
        <p:xfrm>
          <a:off x="609600" y="1600203"/>
          <a:ext cx="10972800" cy="42833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21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2B6A6-6287-4AD4-A333-1441B77BAEA1}"/>
              </a:ext>
            </a:extLst>
          </p:cNvPr>
          <p:cNvSpPr>
            <a:spLocks noGrp="1"/>
          </p:cNvSpPr>
          <p:nvPr>
            <p:ph type="title"/>
          </p:nvPr>
        </p:nvSpPr>
        <p:spPr>
          <a:xfrm>
            <a:off x="609600" y="274640"/>
            <a:ext cx="10972800" cy="937101"/>
          </a:xfrm>
        </p:spPr>
        <p:txBody>
          <a:bodyPr anchor="ctr">
            <a:normAutofit/>
          </a:bodyPr>
          <a:lstStyle/>
          <a:p>
            <a:pPr algn="ctr"/>
            <a:r>
              <a:rPr lang="en-US" sz="5400" dirty="0"/>
              <a:t>HOMELESS SERVICES</a:t>
            </a:r>
          </a:p>
        </p:txBody>
      </p:sp>
      <p:graphicFrame>
        <p:nvGraphicFramePr>
          <p:cNvPr id="5" name="Content Placeholder 2">
            <a:extLst>
              <a:ext uri="{FF2B5EF4-FFF2-40B4-BE49-F238E27FC236}">
                <a16:creationId xmlns:a16="http://schemas.microsoft.com/office/drawing/2014/main" id="{C3A229FB-35FC-9F16-5A17-77B3D89DB787}"/>
              </a:ext>
            </a:extLst>
          </p:cNvPr>
          <p:cNvGraphicFramePr>
            <a:graphicFrameLocks noGrp="1"/>
          </p:cNvGraphicFramePr>
          <p:nvPr>
            <p:ph sz="half" idx="2"/>
            <p:extLst>
              <p:ext uri="{D42A27DB-BD31-4B8C-83A1-F6EECF244321}">
                <p14:modId xmlns:p14="http://schemas.microsoft.com/office/powerpoint/2010/main" val="4212675612"/>
              </p:ext>
            </p:extLst>
          </p:nvPr>
        </p:nvGraphicFramePr>
        <p:xfrm>
          <a:off x="6197600" y="1611630"/>
          <a:ext cx="5384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a:extLst>
              <a:ext uri="{FF2B5EF4-FFF2-40B4-BE49-F238E27FC236}">
                <a16:creationId xmlns:a16="http://schemas.microsoft.com/office/drawing/2014/main" id="{0F7DE5EC-BBB1-59BB-380D-F1ED352D3070}"/>
              </a:ext>
            </a:extLst>
          </p:cNvPr>
          <p:cNvGraphicFramePr>
            <a:graphicFrameLocks noGrp="1"/>
          </p:cNvGraphicFramePr>
          <p:nvPr>
            <p:ph sz="half" idx="1"/>
            <p:extLst>
              <p:ext uri="{D42A27DB-BD31-4B8C-83A1-F6EECF244321}">
                <p14:modId xmlns:p14="http://schemas.microsoft.com/office/powerpoint/2010/main" val="640025570"/>
              </p:ext>
            </p:extLst>
          </p:nvPr>
        </p:nvGraphicFramePr>
        <p:xfrm>
          <a:off x="609600" y="1600200"/>
          <a:ext cx="5389036" cy="4326097"/>
        </p:xfrm>
        <a:graphic>
          <a:graphicData uri="http://schemas.openxmlformats.org/drawingml/2006/table">
            <a:tbl>
              <a:tblPr firstRow="1" bandRow="1">
                <a:noFill/>
                <a:tableStyleId>{00A15C55-8517-42AA-B614-E9B94910E393}</a:tableStyleId>
              </a:tblPr>
              <a:tblGrid>
                <a:gridCol w="3749040">
                  <a:extLst>
                    <a:ext uri="{9D8B030D-6E8A-4147-A177-3AD203B41FA5}">
                      <a16:colId xmlns:a16="http://schemas.microsoft.com/office/drawing/2014/main" val="165718564"/>
                    </a:ext>
                  </a:extLst>
                </a:gridCol>
                <a:gridCol w="1639996">
                  <a:extLst>
                    <a:ext uri="{9D8B030D-6E8A-4147-A177-3AD203B41FA5}">
                      <a16:colId xmlns:a16="http://schemas.microsoft.com/office/drawing/2014/main" val="614959292"/>
                    </a:ext>
                  </a:extLst>
                </a:gridCol>
              </a:tblGrid>
              <a:tr h="781673">
                <a:tc>
                  <a:txBody>
                    <a:bodyPr/>
                    <a:lstStyle/>
                    <a:p>
                      <a:r>
                        <a:rPr lang="en-US" sz="1400" b="1" dirty="0">
                          <a:solidFill>
                            <a:srgbClr val="FFFFFF"/>
                          </a:solidFill>
                        </a:rPr>
                        <a:t>PROGRAM TYPE </a:t>
                      </a:r>
                    </a:p>
                  </a:txBody>
                  <a:tcPr marL="205177" marR="123106" marT="123106" marB="123106">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7030A0">
                        <a:alpha val="69804"/>
                      </a:srgbClr>
                    </a:solidFill>
                  </a:tcPr>
                </a:tc>
                <a:tc>
                  <a:txBody>
                    <a:bodyPr/>
                    <a:lstStyle/>
                    <a:p>
                      <a:r>
                        <a:rPr lang="en-US" sz="1400" b="1" dirty="0">
                          <a:solidFill>
                            <a:srgbClr val="FFFFFF"/>
                          </a:solidFill>
                        </a:rPr>
                        <a:t>NUMBER OF LOCATIONS </a:t>
                      </a:r>
                    </a:p>
                  </a:txBody>
                  <a:tcPr marL="205177" marR="123106" marT="123106" marB="123106">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7030A0">
                        <a:alpha val="69804"/>
                      </a:srgbClr>
                    </a:solidFill>
                  </a:tcPr>
                </a:tc>
                <a:extLst>
                  <a:ext uri="{0D108BD9-81ED-4DB2-BD59-A6C34878D82A}">
                    <a16:rowId xmlns:a16="http://schemas.microsoft.com/office/drawing/2014/main" val="4241196265"/>
                  </a:ext>
                </a:extLst>
              </a:tr>
              <a:tr h="1125266">
                <a:tc>
                  <a:txBody>
                    <a:bodyPr/>
                    <a:lstStyle/>
                    <a:p>
                      <a:r>
                        <a:rPr lang="en-US" sz="2000" dirty="0">
                          <a:solidFill>
                            <a:schemeClr val="tx1">
                              <a:lumMod val="85000"/>
                              <a:lumOff val="15000"/>
                            </a:schemeClr>
                          </a:solidFill>
                        </a:rPr>
                        <a:t>Emergency/Transitional Housing – Homeless Shelters</a:t>
                      </a:r>
                    </a:p>
                  </a:txBody>
                  <a:tcPr marL="205177" marR="123106" marT="123106" marB="12310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FFC000"/>
                    </a:solidFill>
                  </a:tcPr>
                </a:tc>
                <a:tc>
                  <a:txBody>
                    <a:bodyPr/>
                    <a:lstStyle/>
                    <a:p>
                      <a:pPr algn="ctr"/>
                      <a:r>
                        <a:rPr lang="en-US" sz="2000" dirty="0">
                          <a:solidFill>
                            <a:schemeClr val="tx1">
                              <a:lumMod val="85000"/>
                              <a:lumOff val="15000"/>
                            </a:schemeClr>
                          </a:solidFill>
                        </a:rPr>
                        <a:t>7</a:t>
                      </a:r>
                    </a:p>
                  </a:txBody>
                  <a:tcPr marL="205177" marR="123106" marT="123106" marB="12310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FFC000"/>
                    </a:solidFill>
                  </a:tcPr>
                </a:tc>
                <a:extLst>
                  <a:ext uri="{0D108BD9-81ED-4DB2-BD59-A6C34878D82A}">
                    <a16:rowId xmlns:a16="http://schemas.microsoft.com/office/drawing/2014/main" val="1832759778"/>
                  </a:ext>
                </a:extLst>
              </a:tr>
              <a:tr h="781673">
                <a:tc>
                  <a:txBody>
                    <a:bodyPr/>
                    <a:lstStyle/>
                    <a:p>
                      <a:r>
                        <a:rPr lang="en-US" sz="2000" dirty="0">
                          <a:solidFill>
                            <a:schemeClr val="tx1">
                              <a:lumMod val="85000"/>
                              <a:lumOff val="15000"/>
                            </a:schemeClr>
                          </a:solidFill>
                        </a:rPr>
                        <a:t>Domestic Violence </a:t>
                      </a:r>
                    </a:p>
                  </a:txBody>
                  <a:tcPr marL="205177" marR="123106" marT="123106" marB="123106">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FFC000"/>
                    </a:solidFill>
                  </a:tcPr>
                </a:tc>
                <a:tc>
                  <a:txBody>
                    <a:bodyPr/>
                    <a:lstStyle/>
                    <a:p>
                      <a:pPr algn="ctr"/>
                      <a:r>
                        <a:rPr lang="en-US" sz="2000" dirty="0">
                          <a:solidFill>
                            <a:schemeClr val="tx1">
                              <a:lumMod val="85000"/>
                              <a:lumOff val="15000"/>
                            </a:schemeClr>
                          </a:solidFill>
                        </a:rPr>
                        <a:t>2</a:t>
                      </a:r>
                    </a:p>
                  </a:txBody>
                  <a:tcPr marL="205177" marR="123106" marT="123106" marB="123106">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FFC000"/>
                    </a:solidFill>
                  </a:tcPr>
                </a:tc>
                <a:extLst>
                  <a:ext uri="{0D108BD9-81ED-4DB2-BD59-A6C34878D82A}">
                    <a16:rowId xmlns:a16="http://schemas.microsoft.com/office/drawing/2014/main" val="3551649202"/>
                  </a:ext>
                </a:extLst>
              </a:tr>
              <a:tr h="781673">
                <a:tc>
                  <a:txBody>
                    <a:bodyPr/>
                    <a:lstStyle/>
                    <a:p>
                      <a:r>
                        <a:rPr lang="en-US" sz="2000" dirty="0">
                          <a:solidFill>
                            <a:schemeClr val="tx1">
                              <a:lumMod val="85000"/>
                              <a:lumOff val="15000"/>
                            </a:schemeClr>
                          </a:solidFill>
                        </a:rPr>
                        <a:t>HASA </a:t>
                      </a:r>
                    </a:p>
                  </a:txBody>
                  <a:tcPr marL="205177" marR="123106" marT="123106" marB="123106">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FFC000"/>
                    </a:solidFill>
                  </a:tcPr>
                </a:tc>
                <a:tc>
                  <a:txBody>
                    <a:bodyPr/>
                    <a:lstStyle/>
                    <a:p>
                      <a:pPr algn="ctr"/>
                      <a:r>
                        <a:rPr lang="en-US" sz="2000" dirty="0">
                          <a:solidFill>
                            <a:schemeClr val="tx1">
                              <a:lumMod val="85000"/>
                              <a:lumOff val="15000"/>
                            </a:schemeClr>
                          </a:solidFill>
                        </a:rPr>
                        <a:t>2</a:t>
                      </a:r>
                    </a:p>
                  </a:txBody>
                  <a:tcPr marL="205177" marR="123106" marT="123106" marB="123106">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1765824901"/>
                  </a:ext>
                </a:extLst>
              </a:tr>
              <a:tr h="781673">
                <a:tc>
                  <a:txBody>
                    <a:bodyPr/>
                    <a:lstStyle/>
                    <a:p>
                      <a:pPr marL="0" marR="0" lvl="0" indent="0" algn="l" defTabSz="428625" rtl="0" eaLnBrk="1" fontAlgn="auto" latinLnBrk="0" hangingPunct="1">
                        <a:lnSpc>
                          <a:spcPct val="100000"/>
                        </a:lnSpc>
                        <a:spcBef>
                          <a:spcPts val="0"/>
                        </a:spcBef>
                        <a:spcAft>
                          <a:spcPts val="0"/>
                        </a:spcAft>
                        <a:buClrTx/>
                        <a:buSzTx/>
                        <a:buFontTx/>
                        <a:buNone/>
                        <a:tabLst/>
                        <a:defRPr/>
                      </a:pPr>
                      <a:r>
                        <a:rPr lang="en-US" sz="2000" dirty="0">
                          <a:solidFill>
                            <a:schemeClr val="tx1">
                              <a:lumMod val="85000"/>
                              <a:lumOff val="15000"/>
                            </a:schemeClr>
                          </a:solidFill>
                        </a:rPr>
                        <a:t>Prevention – Homebase</a:t>
                      </a:r>
                    </a:p>
                    <a:p>
                      <a:endParaRPr lang="en-US" sz="2000" dirty="0">
                        <a:solidFill>
                          <a:schemeClr val="tx1">
                            <a:lumMod val="85000"/>
                            <a:lumOff val="15000"/>
                          </a:schemeClr>
                        </a:solidFill>
                      </a:endParaRPr>
                    </a:p>
                  </a:txBody>
                  <a:tcPr marL="205177" marR="123106" marT="123106" marB="123106">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12700" cmpd="sng">
                      <a:noFill/>
                      <a:prstDash val="solid"/>
                    </a:lnB>
                    <a:solidFill>
                      <a:srgbClr val="FFC000"/>
                    </a:solidFill>
                  </a:tcPr>
                </a:tc>
                <a:tc>
                  <a:txBody>
                    <a:bodyPr/>
                    <a:lstStyle/>
                    <a:p>
                      <a:pPr algn="ctr"/>
                      <a:r>
                        <a:rPr lang="en-US" sz="2000" dirty="0">
                          <a:solidFill>
                            <a:schemeClr val="tx1">
                              <a:lumMod val="85000"/>
                              <a:lumOff val="15000"/>
                            </a:schemeClr>
                          </a:solidFill>
                        </a:rPr>
                        <a:t>1</a:t>
                      </a:r>
                    </a:p>
                  </a:txBody>
                  <a:tcPr marL="205177" marR="123106" marT="123106" marB="123106">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lnT>
                    <a:lnB w="12700" cmpd="sng">
                      <a:noFill/>
                      <a:prstDash val="solid"/>
                    </a:lnB>
                    <a:solidFill>
                      <a:srgbClr val="FFC000"/>
                    </a:solidFill>
                  </a:tcPr>
                </a:tc>
                <a:extLst>
                  <a:ext uri="{0D108BD9-81ED-4DB2-BD59-A6C34878D82A}">
                    <a16:rowId xmlns:a16="http://schemas.microsoft.com/office/drawing/2014/main" val="3120270262"/>
                  </a:ext>
                </a:extLst>
              </a:tr>
            </a:tbl>
          </a:graphicData>
        </a:graphic>
      </p:graphicFrame>
    </p:spTree>
    <p:extLst>
      <p:ext uri="{BB962C8B-B14F-4D97-AF65-F5344CB8AC3E}">
        <p14:creationId xmlns:p14="http://schemas.microsoft.com/office/powerpoint/2010/main" val="11062767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OFFICE THEME" val="1AToddUo"/>
  <p:tag name="ARTICULATE_SLIDE_THUMBNAIL_REFRESH" val="1"/>
  <p:tag name="ARTICULATE_PROJECT_OPEN" val="0"/>
  <p:tag name="ARTICULATE_SLIDE_COUNT" val="3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5819</TotalTime>
  <Words>2137</Words>
  <Application>Microsoft Office PowerPoint</Application>
  <PresentationFormat>Widescreen</PresentationFormat>
  <Paragraphs>184</Paragraphs>
  <Slides>13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Courier New</vt:lpstr>
      <vt:lpstr>Gotham-Bold</vt:lpstr>
      <vt:lpstr>Gotham-Medium</vt:lpstr>
      <vt:lpstr>Sitka Heading</vt:lpstr>
      <vt:lpstr>1_Office Theme</vt:lpstr>
      <vt:lpstr>PowerPoint Presentation</vt:lpstr>
      <vt:lpstr>OVERVIEW OF S:US</vt:lpstr>
      <vt:lpstr>OVERVIEW OF S:US</vt:lpstr>
      <vt:lpstr>OVERVIEW OF S:US</vt:lpstr>
      <vt:lpstr>PowerPoint Presentation</vt:lpstr>
      <vt:lpstr>PowerPoint Presentation</vt:lpstr>
      <vt:lpstr>OVERVIEW OF S:US</vt:lpstr>
      <vt:lpstr>BEHAVIORAL HEALTH SERVICES</vt:lpstr>
      <vt:lpstr>HOMELESS SERVICES</vt:lpstr>
      <vt:lpstr>EMERGENCY/TRANSITIONAL HOUSING</vt:lpstr>
      <vt:lpstr>EMERGENCY/TRANSITIONAL HOUSING</vt:lpstr>
      <vt:lpstr>91st Street Welcome Center</vt:lpstr>
      <vt:lpstr>91st Street Welcome Center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Trish Marsik</dc:creator>
  <cp:lastModifiedBy>Brightbill, Will</cp:lastModifiedBy>
  <cp:revision>326</cp:revision>
  <cp:lastPrinted>2020-06-19T15:27:23Z</cp:lastPrinted>
  <dcterms:created xsi:type="dcterms:W3CDTF">2020-05-11T17:48:24Z</dcterms:created>
  <dcterms:modified xsi:type="dcterms:W3CDTF">2024-02-23T22:31:30Z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C6AC8560-BC73-4F30-B8D7-4A89E47BDBFB</vt:lpwstr>
  </property>
  <property fmtid="{D5CDD505-2E9C-101B-9397-08002B2CF9AE}" pid="3" name="ArticulatePath">
    <vt:lpwstr>3a - CEO Report to the Board Deck Final</vt:lpwstr>
  </property>
</Properties>
</file>