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5" r:id="rId6"/>
  </p:sldIdLst>
  <p:sldSz cx="12192000" cy="6858000"/>
  <p:notesSz cx="6858000" cy="9144000"/>
  <p:embeddedFontLst>
    <p:embeddedFont>
      <p:font typeface="Bodoni" pitchFamily="2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Black" panose="020F0502020204030204" pitchFamily="34" charset="0"/>
      <p:bold r:id="rId16"/>
      <p:italic r:id="rId17"/>
      <p:boldItalic r:id="rId18"/>
    </p:embeddedFont>
    <p:embeddedFont>
      <p:font typeface="Roboto Medium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XuMAy0gA+4utqoYDMBRS99Eyh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5982"/>
  </p:normalViewPr>
  <p:slideViewPr>
    <p:cSldViewPr snapToGrid="0">
      <p:cViewPr varScale="1">
        <p:scale>
          <a:sx n="116" d="100"/>
          <a:sy n="116" d="100"/>
        </p:scale>
        <p:origin x="520" y="184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5db16e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285db16e30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285db16e30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5db16e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285db16e30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285db16e30a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8839bc6f3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28839bc6f3d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g28839bc6f3d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8870da1d1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8870da1d16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g28870da1d16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Bodoni"/>
              <a:buNone/>
              <a:defRPr sz="54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option1">
  <p:cSld name="Team option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>
            <a:spLocks noGrp="1"/>
          </p:cNvSpPr>
          <p:nvPr>
            <p:ph type="pic" idx="2"/>
          </p:nvPr>
        </p:nvSpPr>
        <p:spPr>
          <a:xfrm>
            <a:off x="1335515" y="1718402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335515" y="5359799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3"/>
          </p:nvPr>
        </p:nvSpPr>
        <p:spPr>
          <a:xfrm>
            <a:off x="1335515" y="574300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>
            <a:spLocks noGrp="1"/>
          </p:cNvSpPr>
          <p:nvPr>
            <p:ph type="pic" idx="4"/>
          </p:nvPr>
        </p:nvSpPr>
        <p:spPr>
          <a:xfrm>
            <a:off x="3754036" y="1718798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3" name="Google Shape;133;p22"/>
          <p:cNvSpPr txBox="1">
            <a:spLocks noGrp="1"/>
          </p:cNvSpPr>
          <p:nvPr>
            <p:ph type="body" idx="5"/>
          </p:nvPr>
        </p:nvSpPr>
        <p:spPr>
          <a:xfrm>
            <a:off x="3754036" y="536019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6"/>
          </p:nvPr>
        </p:nvSpPr>
        <p:spPr>
          <a:xfrm>
            <a:off x="3754036" y="5743401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>
            <a:spLocks noGrp="1"/>
          </p:cNvSpPr>
          <p:nvPr>
            <p:ph type="pic" idx="7"/>
          </p:nvPr>
        </p:nvSpPr>
        <p:spPr>
          <a:xfrm>
            <a:off x="6172557" y="1718402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6" name="Google Shape;136;p22"/>
          <p:cNvSpPr txBox="1">
            <a:spLocks noGrp="1"/>
          </p:cNvSpPr>
          <p:nvPr>
            <p:ph type="body" idx="8"/>
          </p:nvPr>
        </p:nvSpPr>
        <p:spPr>
          <a:xfrm>
            <a:off x="6172557" y="536019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9"/>
          </p:nvPr>
        </p:nvSpPr>
        <p:spPr>
          <a:xfrm>
            <a:off x="6172557" y="5743401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13"/>
          </p:nvPr>
        </p:nvSpPr>
        <p:spPr>
          <a:xfrm>
            <a:off x="8578378" y="1718798"/>
            <a:ext cx="2286000" cy="3566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4"/>
          </p:nvPr>
        </p:nvSpPr>
        <p:spPr>
          <a:xfrm>
            <a:off x="8578378" y="536019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5"/>
          </p:nvPr>
        </p:nvSpPr>
        <p:spPr>
          <a:xfrm>
            <a:off x="8578378" y="5743401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option2">
  <p:cSld name="Team option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>
            <a:spLocks noGrp="1"/>
          </p:cNvSpPr>
          <p:nvPr>
            <p:ph type="pic" idx="2"/>
          </p:nvPr>
        </p:nvSpPr>
        <p:spPr>
          <a:xfrm>
            <a:off x="1335515" y="171714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1335515" y="332301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3"/>
          </p:nvPr>
        </p:nvSpPr>
        <p:spPr>
          <a:xfrm>
            <a:off x="1335515" y="361080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>
            <a:spLocks noGrp="1"/>
          </p:cNvSpPr>
          <p:nvPr>
            <p:ph type="pic" idx="4"/>
          </p:nvPr>
        </p:nvSpPr>
        <p:spPr>
          <a:xfrm>
            <a:off x="3754036" y="1717537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0" name="Google Shape;150;p24"/>
          <p:cNvSpPr txBox="1">
            <a:spLocks noGrp="1"/>
          </p:cNvSpPr>
          <p:nvPr>
            <p:ph type="body" idx="5"/>
          </p:nvPr>
        </p:nvSpPr>
        <p:spPr>
          <a:xfrm>
            <a:off x="3754036" y="3323409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6"/>
          </p:nvPr>
        </p:nvSpPr>
        <p:spPr>
          <a:xfrm>
            <a:off x="3754036" y="361120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>
            <a:spLocks noGrp="1"/>
          </p:cNvSpPr>
          <p:nvPr>
            <p:ph type="pic" idx="7"/>
          </p:nvPr>
        </p:nvSpPr>
        <p:spPr>
          <a:xfrm>
            <a:off x="6172557" y="171714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3" name="Google Shape;153;p24"/>
          <p:cNvSpPr txBox="1">
            <a:spLocks noGrp="1"/>
          </p:cNvSpPr>
          <p:nvPr>
            <p:ph type="body" idx="8"/>
          </p:nvPr>
        </p:nvSpPr>
        <p:spPr>
          <a:xfrm>
            <a:off x="6172557" y="332301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9"/>
          </p:nvPr>
        </p:nvSpPr>
        <p:spPr>
          <a:xfrm>
            <a:off x="6172557" y="361080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>
            <a:spLocks noGrp="1"/>
          </p:cNvSpPr>
          <p:nvPr>
            <p:ph type="pic" idx="13"/>
          </p:nvPr>
        </p:nvSpPr>
        <p:spPr>
          <a:xfrm>
            <a:off x="8578378" y="171714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6" name="Google Shape;156;p24"/>
          <p:cNvSpPr txBox="1">
            <a:spLocks noGrp="1"/>
          </p:cNvSpPr>
          <p:nvPr>
            <p:ph type="body" idx="14"/>
          </p:nvPr>
        </p:nvSpPr>
        <p:spPr>
          <a:xfrm>
            <a:off x="8578378" y="332301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5"/>
          </p:nvPr>
        </p:nvSpPr>
        <p:spPr>
          <a:xfrm>
            <a:off x="8578378" y="361080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>
            <a:spLocks noGrp="1"/>
          </p:cNvSpPr>
          <p:nvPr>
            <p:ph type="pic" idx="16"/>
          </p:nvPr>
        </p:nvSpPr>
        <p:spPr>
          <a:xfrm>
            <a:off x="1325219" y="4131915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9" name="Google Shape;159;p24"/>
          <p:cNvSpPr txBox="1">
            <a:spLocks noGrp="1"/>
          </p:cNvSpPr>
          <p:nvPr>
            <p:ph type="body" idx="17"/>
          </p:nvPr>
        </p:nvSpPr>
        <p:spPr>
          <a:xfrm>
            <a:off x="1325219" y="573778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8"/>
          </p:nvPr>
        </p:nvSpPr>
        <p:spPr>
          <a:xfrm>
            <a:off x="1325219" y="6025581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>
            <a:spLocks noGrp="1"/>
          </p:cNvSpPr>
          <p:nvPr>
            <p:ph type="pic" idx="19"/>
          </p:nvPr>
        </p:nvSpPr>
        <p:spPr>
          <a:xfrm>
            <a:off x="3743740" y="4132311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2" name="Google Shape;162;p24"/>
          <p:cNvSpPr txBox="1">
            <a:spLocks noGrp="1"/>
          </p:cNvSpPr>
          <p:nvPr>
            <p:ph type="body" idx="20"/>
          </p:nvPr>
        </p:nvSpPr>
        <p:spPr>
          <a:xfrm>
            <a:off x="3743740" y="5738183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21"/>
          </p:nvPr>
        </p:nvSpPr>
        <p:spPr>
          <a:xfrm>
            <a:off x="3743740" y="602597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>
            <a:spLocks noGrp="1"/>
          </p:cNvSpPr>
          <p:nvPr>
            <p:ph type="pic" idx="22"/>
          </p:nvPr>
        </p:nvSpPr>
        <p:spPr>
          <a:xfrm>
            <a:off x="6162261" y="4131915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5" name="Google Shape;165;p24"/>
          <p:cNvSpPr txBox="1">
            <a:spLocks noGrp="1"/>
          </p:cNvSpPr>
          <p:nvPr>
            <p:ph type="body" idx="23"/>
          </p:nvPr>
        </p:nvSpPr>
        <p:spPr>
          <a:xfrm>
            <a:off x="6162261" y="573778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24"/>
          </p:nvPr>
        </p:nvSpPr>
        <p:spPr>
          <a:xfrm>
            <a:off x="6162261" y="6025581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>
            <a:spLocks noGrp="1"/>
          </p:cNvSpPr>
          <p:nvPr>
            <p:ph type="pic" idx="25"/>
          </p:nvPr>
        </p:nvSpPr>
        <p:spPr>
          <a:xfrm>
            <a:off x="8580782" y="4131915"/>
            <a:ext cx="2286000" cy="1554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8" name="Google Shape;168;p24"/>
          <p:cNvSpPr txBox="1">
            <a:spLocks noGrp="1"/>
          </p:cNvSpPr>
          <p:nvPr>
            <p:ph type="body" idx="26"/>
          </p:nvPr>
        </p:nvSpPr>
        <p:spPr>
          <a:xfrm>
            <a:off x="8580782" y="5737787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27"/>
          </p:nvPr>
        </p:nvSpPr>
        <p:spPr>
          <a:xfrm>
            <a:off x="8580782" y="6025581"/>
            <a:ext cx="2286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>
            <a:spLocks noGrp="1"/>
          </p:cNvSpPr>
          <p:nvPr>
            <p:ph type="pic" idx="2"/>
          </p:nvPr>
        </p:nvSpPr>
        <p:spPr>
          <a:xfrm>
            <a:off x="861935" y="1143000"/>
            <a:ext cx="4953000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6376988" y="2555875"/>
            <a:ext cx="4953000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>
            <a:spLocks noGrp="1"/>
          </p:cNvSpPr>
          <p:nvPr>
            <p:ph type="pic" idx="2"/>
          </p:nvPr>
        </p:nvSpPr>
        <p:spPr>
          <a:xfrm>
            <a:off x="458724" y="390524"/>
            <a:ext cx="5637276" cy="41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4" name="Google Shape;184;p27"/>
          <p:cNvSpPr>
            <a:spLocks noGrp="1"/>
          </p:cNvSpPr>
          <p:nvPr>
            <p:ph type="pic" idx="3"/>
          </p:nvPr>
        </p:nvSpPr>
        <p:spPr>
          <a:xfrm>
            <a:off x="6096000" y="390524"/>
            <a:ext cx="5637276" cy="411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6460759" y="4687863"/>
            <a:ext cx="5029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">
  <p:cSld name="Problem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2"/>
          </p:nvPr>
        </p:nvSpPr>
        <p:spPr>
          <a:xfrm>
            <a:off x="6573892" y="1874838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3"/>
          </p:nvPr>
        </p:nvSpPr>
        <p:spPr>
          <a:xfrm>
            <a:off x="1508692" y="2388253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4"/>
          </p:nvPr>
        </p:nvSpPr>
        <p:spPr>
          <a:xfrm>
            <a:off x="6573892" y="2337741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5"/>
          </p:nvPr>
        </p:nvSpPr>
        <p:spPr>
          <a:xfrm>
            <a:off x="1518687" y="3608720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6"/>
          </p:nvPr>
        </p:nvSpPr>
        <p:spPr>
          <a:xfrm>
            <a:off x="6583887" y="3571222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7"/>
          </p:nvPr>
        </p:nvSpPr>
        <p:spPr>
          <a:xfrm>
            <a:off x="1518687" y="4084637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8"/>
          </p:nvPr>
        </p:nvSpPr>
        <p:spPr>
          <a:xfrm>
            <a:off x="6583887" y="4034125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>
            <a:spLocks noGrp="1"/>
          </p:cNvSpPr>
          <p:nvPr>
            <p:ph type="pic" idx="9"/>
          </p:nvPr>
        </p:nvSpPr>
        <p:spPr>
          <a:xfrm>
            <a:off x="1524" y="5943600"/>
            <a:ext cx="12188952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00" name="Google Shape;20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overview">
  <p:cSld name="Product overview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>
            <a:spLocks noGrp="1"/>
          </p:cNvSpPr>
          <p:nvPr>
            <p:ph type="pic" idx="2"/>
          </p:nvPr>
        </p:nvSpPr>
        <p:spPr>
          <a:xfrm>
            <a:off x="7454384" y="1566525"/>
            <a:ext cx="3401568" cy="3712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3457506" y="1893053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709922" y="2368970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3457506" y="2355956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719917" y="3843877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3467501" y="3843877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719917" y="4319794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9"/>
          </p:nvPr>
        </p:nvSpPr>
        <p:spPr>
          <a:xfrm>
            <a:off x="3467501" y="4306780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847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ftr" idx="11"/>
          </p:nvPr>
        </p:nvSpPr>
        <p:spPr>
          <a:xfrm>
            <a:off x="6858000" y="6356350"/>
            <a:ext cx="3448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10423398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on">
  <p:cSld name="Competi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1162073" y="2505075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3"/>
          </p:nvPr>
        </p:nvSpPr>
        <p:spPr>
          <a:xfrm>
            <a:off x="6494485" y="1853548"/>
            <a:ext cx="4572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4"/>
          </p:nvPr>
        </p:nvSpPr>
        <p:spPr>
          <a:xfrm>
            <a:off x="6494485" y="2505075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6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>
            <a:spLocks noGrp="1"/>
          </p:cNvSpPr>
          <p:nvPr>
            <p:ph type="pic" idx="5"/>
          </p:nvPr>
        </p:nvSpPr>
        <p:spPr>
          <a:xfrm>
            <a:off x="1524" y="5943600"/>
            <a:ext cx="12188952" cy="91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25" name="Google Shape;22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overview">
  <p:cSld name="Market overview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>
            <a:spLocks noGrp="1"/>
          </p:cNvSpPr>
          <p:nvPr>
            <p:ph type="pic" idx="2"/>
          </p:nvPr>
        </p:nvSpPr>
        <p:spPr>
          <a:xfrm>
            <a:off x="1524" y="4572000"/>
            <a:ext cx="1218895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858305" y="1696389"/>
            <a:ext cx="3210331" cy="36476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5DB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3"/>
          </p:nvPr>
        </p:nvSpPr>
        <p:spPr>
          <a:xfrm>
            <a:off x="1095593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4"/>
          </p:nvPr>
        </p:nvSpPr>
        <p:spPr>
          <a:xfrm>
            <a:off x="4516628" y="1696389"/>
            <a:ext cx="3209544" cy="36484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5DB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5"/>
          </p:nvPr>
        </p:nvSpPr>
        <p:spPr>
          <a:xfrm>
            <a:off x="4765548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6"/>
          </p:nvPr>
        </p:nvSpPr>
        <p:spPr>
          <a:xfrm>
            <a:off x="8148764" y="1696389"/>
            <a:ext cx="3209544" cy="36484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5DB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2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7"/>
          </p:nvPr>
        </p:nvSpPr>
        <p:spPr>
          <a:xfrm>
            <a:off x="8377130" y="2750695"/>
            <a:ext cx="2743200" cy="246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">
  <p:cSld name="Quadra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4992992" y="2232908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body" idx="2"/>
          </p:nvPr>
        </p:nvSpPr>
        <p:spPr>
          <a:xfrm>
            <a:off x="708728" y="3494402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3"/>
          </p:nvPr>
        </p:nvSpPr>
        <p:spPr>
          <a:xfrm>
            <a:off x="9310732" y="3494402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4"/>
          </p:nvPr>
        </p:nvSpPr>
        <p:spPr>
          <a:xfrm>
            <a:off x="4992992" y="5287722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6" name="Google Shape;246;p32"/>
          <p:cNvGrpSpPr/>
          <p:nvPr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47" name="Google Shape;247;p32"/>
            <p:cNvSpPr/>
            <p:nvPr/>
          </p:nvSpPr>
          <p:spPr>
            <a:xfrm>
              <a:off x="6098501" y="2586991"/>
              <a:ext cx="46095" cy="1231565"/>
            </a:xfrm>
            <a:custGeom>
              <a:avLst/>
              <a:gdLst/>
              <a:ahLst/>
              <a:cxnLst/>
              <a:rect l="l" t="t" r="r" b="b"/>
              <a:pathLst>
                <a:path w="46095" h="1231565" extrusionOk="0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6053156" y="3818555"/>
              <a:ext cx="45345" cy="97190"/>
            </a:xfrm>
            <a:custGeom>
              <a:avLst/>
              <a:gdLst/>
              <a:ahLst/>
              <a:cxnLst/>
              <a:rect l="l" t="t" r="r" b="b"/>
              <a:pathLst>
                <a:path w="45345" h="97190" extrusionOk="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6098500" y="2586939"/>
              <a:ext cx="111238" cy="1231616"/>
            </a:xfrm>
            <a:custGeom>
              <a:avLst/>
              <a:gdLst/>
              <a:ahLst/>
              <a:cxnLst/>
              <a:rect l="l" t="t" r="r" b="b"/>
              <a:pathLst>
                <a:path w="111238" h="1231616" extrusionOk="0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rgbClr val="B7CA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wth strategy">
  <p:cSld name="Growth strateg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2"/>
          </p:nvPr>
        </p:nvSpPr>
        <p:spPr>
          <a:xfrm>
            <a:off x="1097280" y="2458260"/>
            <a:ext cx="320040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3"/>
          </p:nvPr>
        </p:nvSpPr>
        <p:spPr>
          <a:xfrm>
            <a:off x="1095593" y="3191256"/>
            <a:ext cx="3200400" cy="246588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45700" anchor="t" anchorCtr="1">
            <a:normAutofit/>
          </a:bodyPr>
          <a:lstStyle>
            <a:lvl1pPr marL="457200" lvl="0" indent="-228600" algn="ctr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4"/>
          </p:nvPr>
        </p:nvSpPr>
        <p:spPr>
          <a:xfrm>
            <a:off x="4625274" y="2458260"/>
            <a:ext cx="320040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 txBox="1">
            <a:spLocks noGrp="1"/>
          </p:cNvSpPr>
          <p:nvPr>
            <p:ph type="body" idx="5"/>
          </p:nvPr>
        </p:nvSpPr>
        <p:spPr>
          <a:xfrm>
            <a:off x="4626864" y="3191256"/>
            <a:ext cx="3200400" cy="246588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45700" anchor="t" anchorCtr="1">
            <a:normAutofit/>
          </a:bodyPr>
          <a:lstStyle>
            <a:lvl1pPr marL="457200" lvl="0" indent="-228600" algn="ctr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6"/>
          </p:nvPr>
        </p:nvSpPr>
        <p:spPr>
          <a:xfrm>
            <a:off x="8153269" y="2458260"/>
            <a:ext cx="320040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7"/>
          </p:nvPr>
        </p:nvSpPr>
        <p:spPr>
          <a:xfrm>
            <a:off x="8156448" y="3191256"/>
            <a:ext cx="3200400" cy="246588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45700" anchor="t" anchorCtr="1">
            <a:normAutofit/>
          </a:bodyPr>
          <a:lstStyle>
            <a:lvl1pPr marL="457200" lvl="0" indent="-228600" algn="ctr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Column">
  <p:cSld name="Content 3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838201" y="1719628"/>
            <a:ext cx="3300183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838201" y="2332649"/>
            <a:ext cx="3299434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3"/>
          </p:nvPr>
        </p:nvSpPr>
        <p:spPr>
          <a:xfrm>
            <a:off x="4362182" y="1719628"/>
            <a:ext cx="3300183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4"/>
          </p:nvPr>
        </p:nvSpPr>
        <p:spPr>
          <a:xfrm>
            <a:off x="4362557" y="2332649"/>
            <a:ext cx="3299434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5"/>
          </p:nvPr>
        </p:nvSpPr>
        <p:spPr>
          <a:xfrm>
            <a:off x="7886164" y="1719628"/>
            <a:ext cx="3300183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6"/>
          </p:nvPr>
        </p:nvSpPr>
        <p:spPr>
          <a:xfrm>
            <a:off x="7886913" y="2332649"/>
            <a:ext cx="3299434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able">
  <p:cSld name="Chart tabl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2"/>
          </p:nvPr>
        </p:nvSpPr>
        <p:spPr>
          <a:xfrm>
            <a:off x="706438" y="2071688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3"/>
          </p:nvPr>
        </p:nvSpPr>
        <p:spPr>
          <a:xfrm>
            <a:off x="706438" y="2641555"/>
            <a:ext cx="5029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body" idx="4"/>
          </p:nvPr>
        </p:nvSpPr>
        <p:spPr>
          <a:xfrm>
            <a:off x="6467475" y="2071688"/>
            <a:ext cx="5029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body" idx="5"/>
          </p:nvPr>
        </p:nvSpPr>
        <p:spPr>
          <a:xfrm>
            <a:off x="6467475" y="2641555"/>
            <a:ext cx="5029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1"/>
          </p:nvPr>
        </p:nvSpPr>
        <p:spPr>
          <a:xfrm>
            <a:off x="2258568" y="2304288"/>
            <a:ext cx="1554480" cy="561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>
                <a:solidFill>
                  <a:srgbClr val="3F3F3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2"/>
          </p:nvPr>
        </p:nvSpPr>
        <p:spPr>
          <a:xfrm>
            <a:off x="914399" y="3354712"/>
            <a:ext cx="731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1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3"/>
          </p:nvPr>
        </p:nvSpPr>
        <p:spPr>
          <a:xfrm>
            <a:off x="196596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body" idx="4"/>
          </p:nvPr>
        </p:nvSpPr>
        <p:spPr>
          <a:xfrm>
            <a:off x="275388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5"/>
          </p:nvPr>
        </p:nvSpPr>
        <p:spPr>
          <a:xfrm>
            <a:off x="354180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6"/>
          </p:nvPr>
        </p:nvSpPr>
        <p:spPr>
          <a:xfrm>
            <a:off x="432972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7"/>
          </p:nvPr>
        </p:nvSpPr>
        <p:spPr>
          <a:xfrm>
            <a:off x="511764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8"/>
          </p:nvPr>
        </p:nvSpPr>
        <p:spPr>
          <a:xfrm>
            <a:off x="590556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5"/>
          <p:cNvSpPr txBox="1">
            <a:spLocks noGrp="1"/>
          </p:cNvSpPr>
          <p:nvPr>
            <p:ph type="body" idx="9"/>
          </p:nvPr>
        </p:nvSpPr>
        <p:spPr>
          <a:xfrm>
            <a:off x="669348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body" idx="13"/>
          </p:nvPr>
        </p:nvSpPr>
        <p:spPr>
          <a:xfrm>
            <a:off x="748140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35"/>
          <p:cNvSpPr txBox="1">
            <a:spLocks noGrp="1"/>
          </p:cNvSpPr>
          <p:nvPr>
            <p:ph type="body" idx="14"/>
          </p:nvPr>
        </p:nvSpPr>
        <p:spPr>
          <a:xfrm>
            <a:off x="826932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5"/>
          </p:nvPr>
        </p:nvSpPr>
        <p:spPr>
          <a:xfrm>
            <a:off x="905724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16"/>
          </p:nvPr>
        </p:nvSpPr>
        <p:spPr>
          <a:xfrm>
            <a:off x="9845160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body" idx="17"/>
          </p:nvPr>
        </p:nvSpPr>
        <p:spPr>
          <a:xfrm>
            <a:off x="10633085" y="3502152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18"/>
          </p:nvPr>
        </p:nvSpPr>
        <p:spPr>
          <a:xfrm>
            <a:off x="914400" y="4292468"/>
            <a:ext cx="7315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1">
                <a:solidFill>
                  <a:srgbClr val="595959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19"/>
          </p:nvPr>
        </p:nvSpPr>
        <p:spPr>
          <a:xfrm>
            <a:off x="1969915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body" idx="20"/>
          </p:nvPr>
        </p:nvSpPr>
        <p:spPr>
          <a:xfrm>
            <a:off x="2757602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body" idx="21"/>
          </p:nvPr>
        </p:nvSpPr>
        <p:spPr>
          <a:xfrm>
            <a:off x="3545289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body" idx="22"/>
          </p:nvPr>
        </p:nvSpPr>
        <p:spPr>
          <a:xfrm>
            <a:off x="4332976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body" idx="23"/>
          </p:nvPr>
        </p:nvSpPr>
        <p:spPr>
          <a:xfrm>
            <a:off x="5120663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24"/>
          </p:nvPr>
        </p:nvSpPr>
        <p:spPr>
          <a:xfrm>
            <a:off x="5908350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25"/>
          </p:nvPr>
        </p:nvSpPr>
        <p:spPr>
          <a:xfrm>
            <a:off x="6696037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body" idx="26"/>
          </p:nvPr>
        </p:nvSpPr>
        <p:spPr>
          <a:xfrm>
            <a:off x="7483724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35"/>
          <p:cNvSpPr txBox="1">
            <a:spLocks noGrp="1"/>
          </p:cNvSpPr>
          <p:nvPr>
            <p:ph type="body" idx="27"/>
          </p:nvPr>
        </p:nvSpPr>
        <p:spPr>
          <a:xfrm>
            <a:off x="8271411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body" idx="28"/>
          </p:nvPr>
        </p:nvSpPr>
        <p:spPr>
          <a:xfrm>
            <a:off x="9059098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29"/>
          </p:nvPr>
        </p:nvSpPr>
        <p:spPr>
          <a:xfrm>
            <a:off x="9846785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body" idx="30"/>
          </p:nvPr>
        </p:nvSpPr>
        <p:spPr>
          <a:xfrm>
            <a:off x="10634472" y="4425696"/>
            <a:ext cx="640080" cy="20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8" name="Google Shape;308;p35"/>
          <p:cNvCxnSpPr/>
          <p:nvPr/>
        </p:nvCxnSpPr>
        <p:spPr>
          <a:xfrm>
            <a:off x="940445" y="4069080"/>
            <a:ext cx="1033272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9" name="Google Shape;30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body" idx="1"/>
          </p:nvPr>
        </p:nvSpPr>
        <p:spPr>
          <a:xfrm>
            <a:off x="838200" y="1685925"/>
            <a:ext cx="10515600" cy="40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>
            <a:spLocks noGrp="1"/>
          </p:cNvSpPr>
          <p:nvPr>
            <p:ph type="pic" idx="2"/>
          </p:nvPr>
        </p:nvSpPr>
        <p:spPr>
          <a:xfrm>
            <a:off x="458724" y="390524"/>
            <a:ext cx="11274552" cy="4171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0" name="Google Shape;32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body" idx="1"/>
          </p:nvPr>
        </p:nvSpPr>
        <p:spPr>
          <a:xfrm>
            <a:off x="6460759" y="4687863"/>
            <a:ext cx="50292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type="titleOnly">
  <p:cSld name="TITLE_ONLY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Bodon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0" name="Google Shape;340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Bodon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8" name="Google Shape;34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ing">
  <p:cSld name="Fund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1137509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1018637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3"/>
          </p:nvPr>
        </p:nvSpPr>
        <p:spPr>
          <a:xfrm>
            <a:off x="1034480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4"/>
          </p:nvPr>
        </p:nvSpPr>
        <p:spPr>
          <a:xfrm>
            <a:off x="1034480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5"/>
          </p:nvPr>
        </p:nvSpPr>
        <p:spPr>
          <a:xfrm>
            <a:off x="3859487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6"/>
          </p:nvPr>
        </p:nvSpPr>
        <p:spPr>
          <a:xfrm>
            <a:off x="3740615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7"/>
          </p:nvPr>
        </p:nvSpPr>
        <p:spPr>
          <a:xfrm>
            <a:off x="3756458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8"/>
          </p:nvPr>
        </p:nvSpPr>
        <p:spPr>
          <a:xfrm>
            <a:off x="3756458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9"/>
          </p:nvPr>
        </p:nvSpPr>
        <p:spPr>
          <a:xfrm>
            <a:off x="6549780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3"/>
          </p:nvPr>
        </p:nvSpPr>
        <p:spPr>
          <a:xfrm>
            <a:off x="6430908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4"/>
          </p:nvPr>
        </p:nvSpPr>
        <p:spPr>
          <a:xfrm>
            <a:off x="6430908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5"/>
          </p:nvPr>
        </p:nvSpPr>
        <p:spPr>
          <a:xfrm>
            <a:off x="6430908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6"/>
          </p:nvPr>
        </p:nvSpPr>
        <p:spPr>
          <a:xfrm>
            <a:off x="9264601" y="1859777"/>
            <a:ext cx="1819656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7"/>
          </p:nvPr>
        </p:nvSpPr>
        <p:spPr>
          <a:xfrm>
            <a:off x="9145729" y="3444752"/>
            <a:ext cx="2057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8"/>
          </p:nvPr>
        </p:nvSpPr>
        <p:spPr>
          <a:xfrm>
            <a:off x="9145729" y="4110604"/>
            <a:ext cx="2057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9"/>
          </p:nvPr>
        </p:nvSpPr>
        <p:spPr>
          <a:xfrm>
            <a:off x="9145729" y="4483110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/>
          <p:nvPr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1524000" y="1941230"/>
            <a:ext cx="9144000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584448" y="4407408"/>
            <a:ext cx="728776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1pPr>
            <a:lvl2pPr marL="914400" lvl="1" indent="-2286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2pPr>
            <a:lvl3pPr marL="1371600" lvl="2" indent="-2286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3pPr>
            <a:lvl4pPr marL="1828800" lvl="3" indent="-2286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4pPr>
            <a:lvl5pPr marL="2286000" lvl="4" indent="-22860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>
  <p:cSld name="Solu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858000" y="1691640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858000" y="2093976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858000" y="2962656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5"/>
          </p:nvPr>
        </p:nvSpPr>
        <p:spPr>
          <a:xfrm>
            <a:off x="6858000" y="3310128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6"/>
          </p:nvPr>
        </p:nvSpPr>
        <p:spPr>
          <a:xfrm>
            <a:off x="6870354" y="3931920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7"/>
          </p:nvPr>
        </p:nvSpPr>
        <p:spPr>
          <a:xfrm>
            <a:off x="6870354" y="4270248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8"/>
          </p:nvPr>
        </p:nvSpPr>
        <p:spPr>
          <a:xfrm>
            <a:off x="6870354" y="4855464"/>
            <a:ext cx="3931920" cy="33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9"/>
          </p:nvPr>
        </p:nvSpPr>
        <p:spPr>
          <a:xfrm>
            <a:off x="6870354" y="5193792"/>
            <a:ext cx="45720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42857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6858000" y="6356350"/>
            <a:ext cx="3448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0423398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roblem &amp; Summary">
  <p:cSld name="6_Problem &amp; Summar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>
            <a:spLocks noGrp="1"/>
          </p:cNvSpPr>
          <p:nvPr>
            <p:ph type="pic" idx="2"/>
          </p:nvPr>
        </p:nvSpPr>
        <p:spPr>
          <a:xfrm>
            <a:off x="861935" y="1143000"/>
            <a:ext cx="4953000" cy="45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376988" y="2555875"/>
            <a:ext cx="4953000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>
            <a:spLocks noGrp="1"/>
          </p:cNvSpPr>
          <p:nvPr>
            <p:ph type="pic" idx="2"/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051112" y="3513220"/>
            <a:ext cx="8682164" cy="1828799"/>
          </a:xfrm>
          <a:prstGeom prst="rect">
            <a:avLst/>
          </a:prstGeom>
          <a:solidFill>
            <a:schemeClr val="accent3">
              <a:alpha val="89019"/>
            </a:schemeClr>
          </a:solidFill>
          <a:ln>
            <a:noFill/>
          </a:ln>
        </p:spPr>
        <p:txBody>
          <a:bodyPr spcFirstLastPara="1" wrap="square" lIns="1371600" tIns="0" rIns="91425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Bodoni"/>
              <a:buNone/>
              <a:defRPr sz="54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model">
  <p:cSld name="Business mode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>
            <a:spLocks noGrp="1"/>
          </p:cNvSpPr>
          <p:nvPr>
            <p:ph type="pic" idx="2"/>
          </p:nvPr>
        </p:nvSpPr>
        <p:spPr>
          <a:xfrm>
            <a:off x="1910104" y="1965960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1911096" y="4311688"/>
            <a:ext cx="2286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3"/>
          </p:nvPr>
        </p:nvSpPr>
        <p:spPr>
          <a:xfrm>
            <a:off x="1911096" y="4773703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>
            <a:spLocks noGrp="1"/>
          </p:cNvSpPr>
          <p:nvPr>
            <p:ph type="pic" idx="4"/>
          </p:nvPr>
        </p:nvSpPr>
        <p:spPr>
          <a:xfrm>
            <a:off x="4951917" y="1965960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0"/>
          <p:cNvSpPr txBox="1">
            <a:spLocks noGrp="1"/>
          </p:cNvSpPr>
          <p:nvPr>
            <p:ph type="body" idx="5"/>
          </p:nvPr>
        </p:nvSpPr>
        <p:spPr>
          <a:xfrm>
            <a:off x="4956048" y="4311688"/>
            <a:ext cx="2286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6"/>
          </p:nvPr>
        </p:nvSpPr>
        <p:spPr>
          <a:xfrm>
            <a:off x="4956048" y="4773703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7"/>
          </p:nvPr>
        </p:nvSpPr>
        <p:spPr>
          <a:xfrm>
            <a:off x="7993730" y="1965960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8"/>
          </p:nvPr>
        </p:nvSpPr>
        <p:spPr>
          <a:xfrm>
            <a:off x="7991856" y="4311688"/>
            <a:ext cx="2286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>
                <a:solidFill>
                  <a:schemeClr val="accent4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9"/>
          </p:nvPr>
        </p:nvSpPr>
        <p:spPr>
          <a:xfrm>
            <a:off x="7991856" y="4773703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comparison">
  <p:cSld name="Market compar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2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3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>
            <a:spLocks noGrp="1"/>
          </p:cNvSpPr>
          <p:nvPr>
            <p:ph type="pic" idx="4"/>
          </p:nvPr>
        </p:nvSpPr>
        <p:spPr>
          <a:xfrm>
            <a:off x="1371600" y="2202883"/>
            <a:ext cx="1106424" cy="11064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16" name="Google Shape;116;p21"/>
          <p:cNvSpPr>
            <a:spLocks noGrp="1"/>
          </p:cNvSpPr>
          <p:nvPr>
            <p:ph type="pic" idx="5"/>
          </p:nvPr>
        </p:nvSpPr>
        <p:spPr>
          <a:xfrm>
            <a:off x="1371600" y="3555033"/>
            <a:ext cx="1106424" cy="11064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17" name="Google Shape;117;p21"/>
          <p:cNvSpPr>
            <a:spLocks noGrp="1"/>
          </p:cNvSpPr>
          <p:nvPr>
            <p:ph type="pic" idx="6"/>
          </p:nvPr>
        </p:nvSpPr>
        <p:spPr>
          <a:xfrm>
            <a:off x="1371600" y="4901184"/>
            <a:ext cx="1106424" cy="11064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18" name="Google Shape;118;p21"/>
          <p:cNvSpPr txBox="1">
            <a:spLocks noGrp="1"/>
          </p:cNvSpPr>
          <p:nvPr>
            <p:ph type="body" idx="7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8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9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3"/>
          </p:nvPr>
        </p:nvSpPr>
        <p:spPr>
          <a:xfrm>
            <a:off x="7470648" y="2207455"/>
            <a:ext cx="3657600" cy="1097280"/>
          </a:xfrm>
          <a:prstGeom prst="rect">
            <a:avLst/>
          </a:prstGeom>
          <a:solidFill>
            <a:schemeClr val="accent3">
              <a:alpha val="49019"/>
            </a:schemeClr>
          </a:solidFill>
          <a:ln w="9525" cap="flat" cmpd="sng">
            <a:solidFill>
              <a:schemeClr val="accent3">
                <a:alpha val="4901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4"/>
          </p:nvPr>
        </p:nvSpPr>
        <p:spPr>
          <a:xfrm>
            <a:off x="7470648" y="3559605"/>
            <a:ext cx="3657600" cy="1097280"/>
          </a:xfrm>
          <a:prstGeom prst="rect">
            <a:avLst/>
          </a:prstGeom>
          <a:solidFill>
            <a:schemeClr val="accent3">
              <a:alpha val="49019"/>
            </a:schemeClr>
          </a:solidFill>
          <a:ln w="9525" cap="flat" cmpd="sng">
            <a:solidFill>
              <a:schemeClr val="accent3">
                <a:alpha val="4901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5"/>
          </p:nvPr>
        </p:nvSpPr>
        <p:spPr>
          <a:xfrm>
            <a:off x="7470648" y="4905756"/>
            <a:ext cx="3657600" cy="1097280"/>
          </a:xfrm>
          <a:prstGeom prst="rect">
            <a:avLst/>
          </a:prstGeom>
          <a:solidFill>
            <a:schemeClr val="accent3">
              <a:alpha val="49019"/>
            </a:schemeClr>
          </a:solidFill>
          <a:ln w="9525" cap="flat" cmpd="sng">
            <a:solidFill>
              <a:schemeClr val="accent3">
                <a:alpha val="4901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Bodoni"/>
              <a:buNone/>
              <a:defRPr sz="4400" b="0" i="0" u="none" strike="noStrike" cap="none">
                <a:solidFill>
                  <a:srgbClr val="7F7F7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4"/>
          <p:cNvSpPr txBox="1"/>
          <p:nvPr/>
        </p:nvSpPr>
        <p:spPr>
          <a:xfrm>
            <a:off x="63500" y="63500"/>
            <a:ext cx="2081213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PERSONAL/NONWORK // EXTERNAL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20">
          <p15:clr>
            <a:srgbClr val="F26B43"/>
          </p15:clr>
        </p15:guide>
        <p15:guide id="4" pos="5760">
          <p15:clr>
            <a:srgbClr val="F26B43"/>
          </p15:clr>
        </p15:guide>
        <p15:guide id="5" pos="7248">
          <p15:clr>
            <a:srgbClr val="F26B43"/>
          </p15:clr>
        </p15:guide>
        <p15:guide id="6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5db16e30a_0_0"/>
          <p:cNvSpPr txBox="1">
            <a:spLocks noGrp="1"/>
          </p:cNvSpPr>
          <p:nvPr>
            <p:ph type="ctrTitle"/>
          </p:nvPr>
        </p:nvSpPr>
        <p:spPr>
          <a:xfrm>
            <a:off x="2584025" y="1811750"/>
            <a:ext cx="2496300" cy="2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65643"/>
              <a:buNone/>
            </a:pPr>
            <a:r>
              <a:rPr lang="en-US" sz="325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a stronger community for Roosevelt Island</a:t>
            </a:r>
            <a:endParaRPr sz="3259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285db16e30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58" name="Google Shape;358;g285db16e30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8925" y="5675825"/>
            <a:ext cx="1627275" cy="8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285db16e30a_0_0"/>
          <p:cNvSpPr/>
          <p:nvPr/>
        </p:nvSpPr>
        <p:spPr>
          <a:xfrm>
            <a:off x="0" y="1485800"/>
            <a:ext cx="2130900" cy="2706300"/>
          </a:xfrm>
          <a:prstGeom prst="rect">
            <a:avLst/>
          </a:prstGeom>
          <a:solidFill>
            <a:srgbClr val="002755"/>
          </a:solidFill>
          <a:ln w="9525" cap="flat" cmpd="sng">
            <a:solidFill>
              <a:srgbClr val="0027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85db16e30a_0_0"/>
          <p:cNvSpPr/>
          <p:nvPr/>
        </p:nvSpPr>
        <p:spPr>
          <a:xfrm>
            <a:off x="5249275" y="1485800"/>
            <a:ext cx="6942600" cy="2706300"/>
          </a:xfrm>
          <a:prstGeom prst="rect">
            <a:avLst/>
          </a:prstGeom>
          <a:solidFill>
            <a:srgbClr val="002755"/>
          </a:solidFill>
          <a:ln w="9525" cap="flat" cmpd="sng">
            <a:solidFill>
              <a:srgbClr val="0027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85db16e30a_0_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67" name="Google Shape;367;g285db16e30a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8925" y="5675825"/>
            <a:ext cx="1627275" cy="8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85db16e30a_0_18"/>
          <p:cNvSpPr txBox="1">
            <a:spLocks noGrp="1"/>
          </p:cNvSpPr>
          <p:nvPr>
            <p:ph type="body" idx="4294967295"/>
          </p:nvPr>
        </p:nvSpPr>
        <p:spPr>
          <a:xfrm>
            <a:off x="1994550" y="1785550"/>
            <a:ext cx="8787000" cy="3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41225"/>
              <a:buNone/>
            </a:pPr>
            <a:r>
              <a:rPr lang="en-US" sz="3590">
                <a:solidFill>
                  <a:srgbClr val="002755"/>
                </a:solidFill>
              </a:rPr>
              <a:t>Our organization is dedicated to </a:t>
            </a:r>
            <a:r>
              <a:rPr lang="en-US" sz="3590">
                <a:solidFill>
                  <a:srgbClr val="5A96CD"/>
                </a:solidFill>
                <a:latin typeface="Roboto Black"/>
                <a:ea typeface="Roboto Black"/>
                <a:cs typeface="Roboto Black"/>
                <a:sym typeface="Roboto Black"/>
              </a:rPr>
              <a:t>improving the lives of residents</a:t>
            </a:r>
            <a:r>
              <a:rPr lang="en-US" sz="3590">
                <a:solidFill>
                  <a:srgbClr val="002755"/>
                </a:solidFill>
              </a:rPr>
              <a:t> on Roosevelt Island by enabling collaboration between citizens, businesses, and city authorities </a:t>
            </a:r>
            <a:r>
              <a:rPr lang="en-US" sz="3590" b="1">
                <a:solidFill>
                  <a:srgbClr val="5A96CD"/>
                </a:solidFill>
                <a:latin typeface="Roboto"/>
                <a:ea typeface="Roboto"/>
                <a:cs typeface="Roboto"/>
                <a:sym typeface="Roboto"/>
              </a:rPr>
              <a:t>to create solutions to urban challenges</a:t>
            </a:r>
            <a:r>
              <a:rPr lang="en-US" sz="3590">
                <a:solidFill>
                  <a:srgbClr val="002755"/>
                </a:solidFill>
              </a:rPr>
              <a:t> to improve economic and environmental outcomes. </a:t>
            </a:r>
            <a:endParaRPr sz="3590">
              <a:solidFill>
                <a:srgbClr val="002755"/>
              </a:solidFill>
            </a:endParaRPr>
          </a:p>
        </p:txBody>
      </p:sp>
      <p:cxnSp>
        <p:nvCxnSpPr>
          <p:cNvPr id="369" name="Google Shape;369;g285db16e30a_0_18"/>
          <p:cNvCxnSpPr/>
          <p:nvPr/>
        </p:nvCxnSpPr>
        <p:spPr>
          <a:xfrm>
            <a:off x="305325" y="986425"/>
            <a:ext cx="114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g285db16e30a_0_18"/>
          <p:cNvSpPr txBox="1">
            <a:spLocks noGrp="1"/>
          </p:cNvSpPr>
          <p:nvPr>
            <p:ph type="ctrTitle"/>
          </p:nvPr>
        </p:nvSpPr>
        <p:spPr>
          <a:xfrm>
            <a:off x="228850" y="239250"/>
            <a:ext cx="2019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6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306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8839bc6f3d_0_71"/>
          <p:cNvSpPr txBox="1">
            <a:spLocks noGrp="1"/>
          </p:cNvSpPr>
          <p:nvPr>
            <p:ph type="ctrTitle"/>
          </p:nvPr>
        </p:nvSpPr>
        <p:spPr>
          <a:xfrm>
            <a:off x="228850" y="239250"/>
            <a:ext cx="4327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6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Overview</a:t>
            </a:r>
            <a:endParaRPr sz="306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8839bc6f3d_0_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78" name="Google Shape;378;g28839bc6f3d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6825" y="6029706"/>
            <a:ext cx="1133400" cy="596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g28839bc6f3d_0_71"/>
          <p:cNvCxnSpPr/>
          <p:nvPr/>
        </p:nvCxnSpPr>
        <p:spPr>
          <a:xfrm>
            <a:off x="305325" y="986425"/>
            <a:ext cx="114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0" name="Google Shape;380;g28839bc6f3d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7775" y="1540381"/>
            <a:ext cx="2019900" cy="139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8839bc6f3d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0400" y="1464181"/>
            <a:ext cx="2019900" cy="139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28839bc6f3d_0_71"/>
          <p:cNvSpPr/>
          <p:nvPr/>
        </p:nvSpPr>
        <p:spPr>
          <a:xfrm>
            <a:off x="7880700" y="2724150"/>
            <a:ext cx="2596200" cy="317100"/>
          </a:xfrm>
          <a:prstGeom prst="rect">
            <a:avLst/>
          </a:prstGeom>
          <a:solidFill>
            <a:srgbClr val="4498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28839bc6f3d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3175" y="3161425"/>
            <a:ext cx="5143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8839bc6f3d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3175" y="3756938"/>
            <a:ext cx="5143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28839bc6f3d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3175" y="4540938"/>
            <a:ext cx="5143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28839bc6f3d_0_71"/>
          <p:cNvSpPr/>
          <p:nvPr/>
        </p:nvSpPr>
        <p:spPr>
          <a:xfrm>
            <a:off x="1314200" y="2698950"/>
            <a:ext cx="2596200" cy="317100"/>
          </a:xfrm>
          <a:prstGeom prst="rect">
            <a:avLst/>
          </a:prstGeom>
          <a:solidFill>
            <a:srgbClr val="002755"/>
          </a:solidFill>
          <a:ln w="9525" cap="flat" cmpd="sng">
            <a:solidFill>
              <a:srgbClr val="0027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g28839bc6f3d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850" y="3066364"/>
            <a:ext cx="5143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8839bc6f3d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850" y="3839223"/>
            <a:ext cx="5143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8839bc6f3d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850" y="4579138"/>
            <a:ext cx="5143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8839bc6f3d_0_71"/>
          <p:cNvSpPr txBox="1"/>
          <p:nvPr/>
        </p:nvSpPr>
        <p:spPr>
          <a:xfrm>
            <a:off x="1977500" y="2657400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Residents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8839bc6f3d_0_71"/>
          <p:cNvSpPr txBox="1"/>
          <p:nvPr/>
        </p:nvSpPr>
        <p:spPr>
          <a:xfrm>
            <a:off x="8508250" y="2682600"/>
            <a:ext cx="14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8839bc6f3d_0_71"/>
          <p:cNvSpPr txBox="1"/>
          <p:nvPr/>
        </p:nvSpPr>
        <p:spPr>
          <a:xfrm>
            <a:off x="1649400" y="3029038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 acclimated to community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93" name="Google Shape;393;g28839bc6f3d_0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9365" y="2405675"/>
            <a:ext cx="2673825" cy="26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8839bc6f3d_0_71"/>
          <p:cNvSpPr txBox="1"/>
          <p:nvPr/>
        </p:nvSpPr>
        <p:spPr>
          <a:xfrm>
            <a:off x="1649400" y="3219100"/>
            <a:ext cx="259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757070"/>
                </a:solidFill>
                <a:latin typeface="Roboto Medium"/>
                <a:ea typeface="Roboto Medium"/>
                <a:cs typeface="Roboto Medium"/>
                <a:sym typeface="Roboto Medium"/>
              </a:rPr>
              <a:t>View services and resources, get resident alerts.</a:t>
            </a:r>
            <a:endParaRPr sz="1300" b="0" i="0" u="none" strike="noStrike" cap="non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5" name="Google Shape;395;g28839bc6f3d_0_71"/>
          <p:cNvSpPr txBox="1"/>
          <p:nvPr/>
        </p:nvSpPr>
        <p:spPr>
          <a:xfrm>
            <a:off x="1649400" y="3804100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Get help to challenges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6" name="Google Shape;396;g28839bc6f3d_0_71"/>
          <p:cNvSpPr txBox="1"/>
          <p:nvPr/>
        </p:nvSpPr>
        <p:spPr>
          <a:xfrm>
            <a:off x="1649400" y="3994161"/>
            <a:ext cx="231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757070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Consolidated resources at city and state level </a:t>
            </a:r>
            <a:endParaRPr sz="1300" b="0" i="0" u="none" strike="noStrike" cap="non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7" name="Google Shape;397;g28839bc6f3d_0_71"/>
          <p:cNvSpPr txBox="1"/>
          <p:nvPr/>
        </p:nvSpPr>
        <p:spPr>
          <a:xfrm>
            <a:off x="1649400" y="4543350"/>
            <a:ext cx="274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Provide feedback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8" name="Google Shape;398;g28839bc6f3d_0_71"/>
          <p:cNvSpPr txBox="1"/>
          <p:nvPr/>
        </p:nvSpPr>
        <p:spPr>
          <a:xfrm>
            <a:off x="1649400" y="4733411"/>
            <a:ext cx="231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757070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Provide feedback on existing services as well new needs.</a:t>
            </a:r>
            <a:endParaRPr sz="1300" b="0" i="0" u="none" strike="noStrike" cap="non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9" name="Google Shape;399;g28839bc6f3d_0_71"/>
          <p:cNvSpPr txBox="1"/>
          <p:nvPr/>
        </p:nvSpPr>
        <p:spPr>
          <a:xfrm>
            <a:off x="8165875" y="3082800"/>
            <a:ext cx="348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Create and improve services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0" name="Google Shape;400;g28839bc6f3d_0_71"/>
          <p:cNvSpPr txBox="1"/>
          <p:nvPr/>
        </p:nvSpPr>
        <p:spPr>
          <a:xfrm>
            <a:off x="8165875" y="3272850"/>
            <a:ext cx="288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757070"/>
                </a:solidFill>
                <a:latin typeface="Roboto Medium"/>
                <a:ea typeface="Roboto Medium"/>
                <a:cs typeface="Roboto Medium"/>
                <a:sym typeface="Roboto Medium"/>
              </a:rPr>
              <a:t>Publish content to repository of services offered by organizations</a:t>
            </a:r>
            <a:endParaRPr sz="1300" b="0" i="0" u="none" strike="noStrike" cap="non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1" name="Google Shape;401;g28839bc6f3d_0_71"/>
          <p:cNvSpPr txBox="1"/>
          <p:nvPr/>
        </p:nvSpPr>
        <p:spPr>
          <a:xfrm>
            <a:off x="8194900" y="4446250"/>
            <a:ext cx="32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Understand resident challenges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2" name="Google Shape;402;g28839bc6f3d_0_71"/>
          <p:cNvSpPr txBox="1"/>
          <p:nvPr/>
        </p:nvSpPr>
        <p:spPr>
          <a:xfrm>
            <a:off x="8194900" y="4636300"/>
            <a:ext cx="2743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757070"/>
                </a:solidFill>
                <a:latin typeface="Roboto Medium"/>
                <a:ea typeface="Roboto Medium"/>
                <a:cs typeface="Roboto Medium"/>
                <a:sym typeface="Roboto Medium"/>
              </a:rPr>
              <a:t>Get feedback on existing services as well need for new ones.</a:t>
            </a:r>
            <a:endParaRPr sz="1300" b="0" i="0" u="none" strike="noStrike" cap="non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3" name="Google Shape;403;g28839bc6f3d_0_71"/>
          <p:cNvSpPr txBox="1"/>
          <p:nvPr/>
        </p:nvSpPr>
        <p:spPr>
          <a:xfrm>
            <a:off x="8203775" y="3757838"/>
            <a:ext cx="32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Residents Registration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04" name="Google Shape;404;g28839bc6f3d_0_71"/>
          <p:cNvSpPr txBox="1"/>
          <p:nvPr/>
        </p:nvSpPr>
        <p:spPr>
          <a:xfrm>
            <a:off x="8203775" y="3947898"/>
            <a:ext cx="231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0" u="none" strike="noStrike" cap="none">
                <a:solidFill>
                  <a:srgbClr val="757070"/>
                </a:solidFill>
                <a:latin typeface="Roboto Medium"/>
                <a:ea typeface="Roboto Medium"/>
                <a:cs typeface="Roboto Medium"/>
                <a:sym typeface="Roboto Medium"/>
              </a:rPr>
              <a:t>Enable residents  to register for services</a:t>
            </a:r>
            <a:endParaRPr sz="1300" b="0" i="0" u="none" strike="noStrike" cap="none">
              <a:solidFill>
                <a:srgbClr val="7570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5" name="Google Shape;405;g28839bc6f3d_0_71"/>
          <p:cNvSpPr txBox="1"/>
          <p:nvPr/>
        </p:nvSpPr>
        <p:spPr>
          <a:xfrm>
            <a:off x="5166500" y="4992700"/>
            <a:ext cx="126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The Platform</a:t>
            </a:r>
            <a:endParaRPr sz="1300" b="0" i="0" u="none" strike="noStrike" cap="non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8870da1d16_0_52"/>
          <p:cNvSpPr txBox="1">
            <a:spLocks noGrp="1"/>
          </p:cNvSpPr>
          <p:nvPr>
            <p:ph type="ctrTitle"/>
          </p:nvPr>
        </p:nvSpPr>
        <p:spPr>
          <a:xfrm>
            <a:off x="228850" y="239250"/>
            <a:ext cx="2019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6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Roadmap</a:t>
            </a:r>
            <a:endParaRPr sz="306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8870da1d16_0_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13" name="Google Shape;413;g28870da1d16_0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2950" y="5781500"/>
            <a:ext cx="1627275" cy="85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g28870da1d16_0_52"/>
          <p:cNvCxnSpPr/>
          <p:nvPr/>
        </p:nvCxnSpPr>
        <p:spPr>
          <a:xfrm>
            <a:off x="305325" y="986425"/>
            <a:ext cx="114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g28870da1d16_0_52"/>
          <p:cNvSpPr/>
          <p:nvPr/>
        </p:nvSpPr>
        <p:spPr>
          <a:xfrm>
            <a:off x="1026225" y="2888371"/>
            <a:ext cx="2218800" cy="363600"/>
          </a:xfrm>
          <a:prstGeom prst="homePlate">
            <a:avLst>
              <a:gd name="adj" fmla="val 50000"/>
            </a:avLst>
          </a:prstGeom>
          <a:solidFill>
            <a:srgbClr val="A1B3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8870da1d16_0_52"/>
          <p:cNvSpPr/>
          <p:nvPr/>
        </p:nvSpPr>
        <p:spPr>
          <a:xfrm>
            <a:off x="3177850" y="2888371"/>
            <a:ext cx="2222100" cy="363600"/>
          </a:xfrm>
          <a:prstGeom prst="chevron">
            <a:avLst>
              <a:gd name="adj" fmla="val 50000"/>
            </a:avLst>
          </a:prstGeom>
          <a:solidFill>
            <a:srgbClr val="6A80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2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28870da1d16_0_52"/>
          <p:cNvSpPr/>
          <p:nvPr/>
        </p:nvSpPr>
        <p:spPr>
          <a:xfrm>
            <a:off x="5323870" y="2888371"/>
            <a:ext cx="2222100" cy="363600"/>
          </a:xfrm>
          <a:prstGeom prst="chevron">
            <a:avLst>
              <a:gd name="adj" fmla="val 50000"/>
            </a:avLst>
          </a:prstGeom>
          <a:solidFill>
            <a:srgbClr val="3555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3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8870da1d16_0_52"/>
          <p:cNvSpPr/>
          <p:nvPr/>
        </p:nvSpPr>
        <p:spPr>
          <a:xfrm>
            <a:off x="7460620" y="2889943"/>
            <a:ext cx="2222100" cy="363600"/>
          </a:xfrm>
          <a:prstGeom prst="chevron">
            <a:avLst>
              <a:gd name="adj" fmla="val 50000"/>
            </a:avLst>
          </a:prstGeom>
          <a:solidFill>
            <a:srgbClr val="0028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4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g28870da1d16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525" y="3588176"/>
            <a:ext cx="2218800" cy="2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8870da1d16_0_52"/>
          <p:cNvSpPr/>
          <p:nvPr/>
        </p:nvSpPr>
        <p:spPr>
          <a:xfrm>
            <a:off x="988325" y="3303213"/>
            <a:ext cx="2113200" cy="23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595959"/>
                </a:solidFill>
              </a:rPr>
              <a:t>Q2 2024</a:t>
            </a:r>
            <a:endParaRPr sz="1100" b="1" dirty="0">
              <a:solidFill>
                <a:srgbClr val="595959"/>
              </a:solidFill>
            </a:endParaRPr>
          </a:p>
        </p:txBody>
      </p:sp>
      <p:pic>
        <p:nvPicPr>
          <p:cNvPr id="421" name="Google Shape;421;g28870da1d16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8825" y="3586601"/>
            <a:ext cx="2218800" cy="20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28870da1d16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7625" y="3586601"/>
            <a:ext cx="2218800" cy="20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28870da1d16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6425" y="3586601"/>
            <a:ext cx="2218800" cy="20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28870da1d16_0_52"/>
          <p:cNvSpPr/>
          <p:nvPr/>
        </p:nvSpPr>
        <p:spPr>
          <a:xfrm>
            <a:off x="3168958" y="3303213"/>
            <a:ext cx="2113200" cy="23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595959"/>
                </a:solidFill>
              </a:rPr>
              <a:t>Q3 2024</a:t>
            </a:r>
            <a:endParaRPr sz="1100" b="1" dirty="0">
              <a:solidFill>
                <a:srgbClr val="595959"/>
              </a:solidFill>
            </a:endParaRPr>
          </a:p>
        </p:txBody>
      </p:sp>
      <p:sp>
        <p:nvSpPr>
          <p:cNvPr id="425" name="Google Shape;425;g28870da1d16_0_52"/>
          <p:cNvSpPr/>
          <p:nvPr/>
        </p:nvSpPr>
        <p:spPr>
          <a:xfrm>
            <a:off x="5349592" y="3303213"/>
            <a:ext cx="2113200" cy="23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595959"/>
                </a:solidFill>
              </a:rPr>
              <a:t>Q4 2024</a:t>
            </a:r>
            <a:endParaRPr sz="1100" b="1">
              <a:solidFill>
                <a:srgbClr val="595959"/>
              </a:solidFill>
            </a:endParaRPr>
          </a:p>
        </p:txBody>
      </p:sp>
      <p:sp>
        <p:nvSpPr>
          <p:cNvPr id="426" name="Google Shape;426;g28870da1d16_0_52"/>
          <p:cNvSpPr/>
          <p:nvPr/>
        </p:nvSpPr>
        <p:spPr>
          <a:xfrm>
            <a:off x="7530225" y="3303213"/>
            <a:ext cx="2113200" cy="23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595959"/>
                </a:solidFill>
              </a:rPr>
              <a:t>Q1 2025</a:t>
            </a:r>
            <a:endParaRPr sz="1100" b="1">
              <a:solidFill>
                <a:srgbClr val="595959"/>
              </a:solidFill>
            </a:endParaRPr>
          </a:p>
        </p:txBody>
      </p:sp>
      <p:sp>
        <p:nvSpPr>
          <p:cNvPr id="427" name="Google Shape;427;g28870da1d16_0_52"/>
          <p:cNvSpPr/>
          <p:nvPr/>
        </p:nvSpPr>
        <p:spPr>
          <a:xfrm>
            <a:off x="980416" y="3640375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8870da1d16_0_52"/>
          <p:cNvSpPr/>
          <p:nvPr/>
        </p:nvSpPr>
        <p:spPr>
          <a:xfrm>
            <a:off x="980416" y="4139402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28870da1d16_0_52"/>
          <p:cNvSpPr/>
          <p:nvPr/>
        </p:nvSpPr>
        <p:spPr>
          <a:xfrm>
            <a:off x="976573" y="4644432"/>
            <a:ext cx="2113200" cy="469800"/>
          </a:xfrm>
          <a:prstGeom prst="rect">
            <a:avLst/>
          </a:prstGeom>
          <a:solidFill>
            <a:srgbClr val="062F5E"/>
          </a:solidFill>
          <a:ln w="38100" cap="flat" cmpd="sng">
            <a:solidFill>
              <a:srgbClr val="FF54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8870da1d16_0_52"/>
          <p:cNvSpPr/>
          <p:nvPr/>
        </p:nvSpPr>
        <p:spPr>
          <a:xfrm>
            <a:off x="976573" y="5149457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28870da1d16_0_52"/>
          <p:cNvSpPr/>
          <p:nvPr/>
        </p:nvSpPr>
        <p:spPr>
          <a:xfrm>
            <a:off x="5430546" y="3640375"/>
            <a:ext cx="2113200" cy="469800"/>
          </a:xfrm>
          <a:prstGeom prst="rect">
            <a:avLst/>
          </a:prstGeom>
          <a:solidFill>
            <a:srgbClr val="449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28870da1d16_0_52"/>
          <p:cNvSpPr/>
          <p:nvPr/>
        </p:nvSpPr>
        <p:spPr>
          <a:xfrm>
            <a:off x="5430546" y="4139402"/>
            <a:ext cx="2113200" cy="469800"/>
          </a:xfrm>
          <a:prstGeom prst="rect">
            <a:avLst/>
          </a:prstGeom>
          <a:solidFill>
            <a:srgbClr val="449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8870da1d16_0_52"/>
          <p:cNvSpPr/>
          <p:nvPr/>
        </p:nvSpPr>
        <p:spPr>
          <a:xfrm>
            <a:off x="5426702" y="4644432"/>
            <a:ext cx="2113200" cy="469800"/>
          </a:xfrm>
          <a:prstGeom prst="rect">
            <a:avLst/>
          </a:prstGeom>
          <a:solidFill>
            <a:srgbClr val="449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28870da1d16_0_52"/>
          <p:cNvSpPr/>
          <p:nvPr/>
        </p:nvSpPr>
        <p:spPr>
          <a:xfrm>
            <a:off x="5426702" y="5149457"/>
            <a:ext cx="2113200" cy="469800"/>
          </a:xfrm>
          <a:prstGeom prst="rect">
            <a:avLst/>
          </a:prstGeom>
          <a:solidFill>
            <a:srgbClr val="449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28870da1d16_0_52"/>
          <p:cNvSpPr/>
          <p:nvPr/>
        </p:nvSpPr>
        <p:spPr>
          <a:xfrm>
            <a:off x="7654977" y="3640375"/>
            <a:ext cx="2113200" cy="469800"/>
          </a:xfrm>
          <a:prstGeom prst="rect">
            <a:avLst/>
          </a:prstGeom>
          <a:solidFill>
            <a:srgbClr val="449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8870da1d16_0_52"/>
          <p:cNvSpPr/>
          <p:nvPr/>
        </p:nvSpPr>
        <p:spPr>
          <a:xfrm>
            <a:off x="7654977" y="4139402"/>
            <a:ext cx="2113200" cy="469800"/>
          </a:xfrm>
          <a:prstGeom prst="rect">
            <a:avLst/>
          </a:prstGeom>
          <a:solidFill>
            <a:srgbClr val="4497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28870da1d16_0_52"/>
          <p:cNvSpPr/>
          <p:nvPr/>
        </p:nvSpPr>
        <p:spPr>
          <a:xfrm>
            <a:off x="7651134" y="4644432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28870da1d16_0_52"/>
          <p:cNvSpPr/>
          <p:nvPr/>
        </p:nvSpPr>
        <p:spPr>
          <a:xfrm>
            <a:off x="7651134" y="5149457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28870da1d16_0_52"/>
          <p:cNvSpPr/>
          <p:nvPr/>
        </p:nvSpPr>
        <p:spPr>
          <a:xfrm>
            <a:off x="3219246" y="3634350"/>
            <a:ext cx="2113200" cy="469800"/>
          </a:xfrm>
          <a:prstGeom prst="rect">
            <a:avLst/>
          </a:prstGeom>
          <a:solidFill>
            <a:srgbClr val="062F5E"/>
          </a:solidFill>
          <a:ln w="38100" cap="flat" cmpd="sng">
            <a:solidFill>
              <a:srgbClr val="FF54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28870da1d16_0_52"/>
          <p:cNvSpPr/>
          <p:nvPr/>
        </p:nvSpPr>
        <p:spPr>
          <a:xfrm>
            <a:off x="3219246" y="4133377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28870da1d16_0_52"/>
          <p:cNvSpPr/>
          <p:nvPr/>
        </p:nvSpPr>
        <p:spPr>
          <a:xfrm>
            <a:off x="3215402" y="4638407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28870da1d16_0_52"/>
          <p:cNvSpPr/>
          <p:nvPr/>
        </p:nvSpPr>
        <p:spPr>
          <a:xfrm>
            <a:off x="3215402" y="5143432"/>
            <a:ext cx="2113200" cy="469800"/>
          </a:xfrm>
          <a:prstGeom prst="rect">
            <a:avLst/>
          </a:prstGeom>
          <a:solidFill>
            <a:srgbClr val="062F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8870da1d16_0_52"/>
          <p:cNvSpPr txBox="1"/>
          <p:nvPr/>
        </p:nvSpPr>
        <p:spPr>
          <a:xfrm>
            <a:off x="1115350" y="3703963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Transit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28870da1d16_0_52"/>
          <p:cNvSpPr txBox="1"/>
          <p:nvPr/>
        </p:nvSpPr>
        <p:spPr>
          <a:xfrm>
            <a:off x="1115350" y="4211192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Services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28870da1d16_0_52"/>
          <p:cNvSpPr txBox="1"/>
          <p:nvPr/>
        </p:nvSpPr>
        <p:spPr>
          <a:xfrm>
            <a:off x="1115350" y="4718425"/>
            <a:ext cx="170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Island Overview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8870da1d16_0_52"/>
          <p:cNvSpPr txBox="1"/>
          <p:nvPr/>
        </p:nvSpPr>
        <p:spPr>
          <a:xfrm>
            <a:off x="1115350" y="5225650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Alerts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28870da1d16_0_52"/>
          <p:cNvSpPr txBox="1"/>
          <p:nvPr/>
        </p:nvSpPr>
        <p:spPr>
          <a:xfrm>
            <a:off x="3327707" y="3695350"/>
            <a:ext cx="182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Map Visualization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8870da1d16_0_52"/>
          <p:cNvSpPr txBox="1"/>
          <p:nvPr/>
        </p:nvSpPr>
        <p:spPr>
          <a:xfrm>
            <a:off x="3327688" y="4202577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Red Bus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8870da1d16_0_52"/>
          <p:cNvSpPr txBox="1"/>
          <p:nvPr/>
        </p:nvSpPr>
        <p:spPr>
          <a:xfrm>
            <a:off x="3327688" y="4709806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Survey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8870da1d16_0_52"/>
          <p:cNvSpPr txBox="1"/>
          <p:nvPr/>
        </p:nvSpPr>
        <p:spPr>
          <a:xfrm>
            <a:off x="3327708" y="5217025"/>
            <a:ext cx="182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Get Help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8870da1d16_0_52"/>
          <p:cNvSpPr txBox="1"/>
          <p:nvPr/>
        </p:nvSpPr>
        <p:spPr>
          <a:xfrm>
            <a:off x="5543281" y="3660125"/>
            <a:ext cx="170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Org Dashboard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8870da1d16_0_52"/>
          <p:cNvSpPr txBox="1"/>
          <p:nvPr/>
        </p:nvSpPr>
        <p:spPr>
          <a:xfrm>
            <a:off x="5543263" y="4167347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Profiles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8870da1d16_0_52"/>
          <p:cNvSpPr txBox="1"/>
          <p:nvPr/>
        </p:nvSpPr>
        <p:spPr>
          <a:xfrm>
            <a:off x="5543280" y="4674575"/>
            <a:ext cx="15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Registration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8870da1d16_0_52"/>
          <p:cNvSpPr txBox="1"/>
          <p:nvPr/>
        </p:nvSpPr>
        <p:spPr>
          <a:xfrm>
            <a:off x="5543263" y="5181806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Marketing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28870da1d16_0_52"/>
          <p:cNvSpPr txBox="1"/>
          <p:nvPr/>
        </p:nvSpPr>
        <p:spPr>
          <a:xfrm>
            <a:off x="7737800" y="3656990"/>
            <a:ext cx="113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Initiatives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8870da1d16_0_52"/>
          <p:cNvSpPr txBox="1"/>
          <p:nvPr/>
        </p:nvSpPr>
        <p:spPr>
          <a:xfrm>
            <a:off x="7737800" y="4164225"/>
            <a:ext cx="148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eCommerce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8870da1d16_0_52"/>
          <p:cNvSpPr txBox="1"/>
          <p:nvPr/>
        </p:nvSpPr>
        <p:spPr>
          <a:xfrm>
            <a:off x="7737800" y="4671450"/>
            <a:ext cx="15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AI Modeling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8870da1d16_0_52"/>
          <p:cNvSpPr txBox="1"/>
          <p:nvPr/>
        </p:nvSpPr>
        <p:spPr>
          <a:xfrm>
            <a:off x="7737800" y="5178675"/>
            <a:ext cx="148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</a:rPr>
              <a:t>City Sensors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g28870da1d16_0_52"/>
          <p:cNvCxnSpPr/>
          <p:nvPr/>
        </p:nvCxnSpPr>
        <p:spPr>
          <a:xfrm rot="10800000">
            <a:off x="3035325" y="1714471"/>
            <a:ext cx="0" cy="1173900"/>
          </a:xfrm>
          <a:prstGeom prst="straightConnector1">
            <a:avLst/>
          </a:prstGeom>
          <a:noFill/>
          <a:ln w="19050" cap="flat" cmpd="sng">
            <a:solidFill>
              <a:srgbClr val="0027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g28870da1d16_0_52"/>
          <p:cNvSpPr/>
          <p:nvPr/>
        </p:nvSpPr>
        <p:spPr>
          <a:xfrm>
            <a:off x="2928225" y="1579573"/>
            <a:ext cx="223200" cy="233700"/>
          </a:xfrm>
          <a:prstGeom prst="ellipse">
            <a:avLst/>
          </a:prstGeom>
          <a:solidFill>
            <a:srgbClr val="062F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61" name="Google Shape;461;g28870da1d16_0_52"/>
          <p:cNvSpPr txBox="1"/>
          <p:nvPr/>
        </p:nvSpPr>
        <p:spPr>
          <a:xfrm>
            <a:off x="3167125" y="1485250"/>
            <a:ext cx="157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Residents get practical data to help get acclimated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62" name="Google Shape;462;g28870da1d16_0_52"/>
          <p:cNvCxnSpPr/>
          <p:nvPr/>
        </p:nvCxnSpPr>
        <p:spPr>
          <a:xfrm rot="10800000">
            <a:off x="5261850" y="1714471"/>
            <a:ext cx="0" cy="1173900"/>
          </a:xfrm>
          <a:prstGeom prst="straightConnector1">
            <a:avLst/>
          </a:prstGeom>
          <a:noFill/>
          <a:ln w="19050" cap="flat" cmpd="sng">
            <a:solidFill>
              <a:srgbClr val="0027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3" name="Google Shape;463;g28870da1d16_0_52"/>
          <p:cNvSpPr/>
          <p:nvPr/>
        </p:nvSpPr>
        <p:spPr>
          <a:xfrm>
            <a:off x="5154750" y="1579573"/>
            <a:ext cx="223200" cy="233700"/>
          </a:xfrm>
          <a:prstGeom prst="ellipse">
            <a:avLst/>
          </a:prstGeom>
          <a:solidFill>
            <a:srgbClr val="062F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64" name="Google Shape;464;g28870da1d16_0_52"/>
          <p:cNvSpPr txBox="1"/>
          <p:nvPr/>
        </p:nvSpPr>
        <p:spPr>
          <a:xfrm>
            <a:off x="5393650" y="1485250"/>
            <a:ext cx="148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Residents can provide feedback on challenges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65" name="Google Shape;465;g28870da1d16_0_52"/>
          <p:cNvCxnSpPr/>
          <p:nvPr/>
        </p:nvCxnSpPr>
        <p:spPr>
          <a:xfrm rot="10800000">
            <a:off x="7319250" y="1685243"/>
            <a:ext cx="0" cy="1173900"/>
          </a:xfrm>
          <a:prstGeom prst="straightConnector1">
            <a:avLst/>
          </a:prstGeom>
          <a:noFill/>
          <a:ln w="19050" cap="flat" cmpd="sng">
            <a:solidFill>
              <a:srgbClr val="0027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6" name="Google Shape;466;g28870da1d16_0_52"/>
          <p:cNvSpPr/>
          <p:nvPr/>
        </p:nvSpPr>
        <p:spPr>
          <a:xfrm>
            <a:off x="7212150" y="1579573"/>
            <a:ext cx="223200" cy="233700"/>
          </a:xfrm>
          <a:prstGeom prst="ellipse">
            <a:avLst/>
          </a:prstGeom>
          <a:solidFill>
            <a:srgbClr val="062F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67" name="Google Shape;467;g28870da1d16_0_52"/>
          <p:cNvSpPr txBox="1"/>
          <p:nvPr/>
        </p:nvSpPr>
        <p:spPr>
          <a:xfrm>
            <a:off x="7451050" y="1485250"/>
            <a:ext cx="148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Organizations can participate in solving challenges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68" name="Google Shape;468;g28870da1d16_0_52"/>
          <p:cNvCxnSpPr/>
          <p:nvPr/>
        </p:nvCxnSpPr>
        <p:spPr>
          <a:xfrm rot="10800000">
            <a:off x="9400136" y="1720212"/>
            <a:ext cx="0" cy="1173900"/>
          </a:xfrm>
          <a:prstGeom prst="straightConnector1">
            <a:avLst/>
          </a:prstGeom>
          <a:noFill/>
          <a:ln w="19050" cap="flat" cmpd="sng">
            <a:solidFill>
              <a:srgbClr val="00275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g28870da1d16_0_52"/>
          <p:cNvSpPr/>
          <p:nvPr/>
        </p:nvSpPr>
        <p:spPr>
          <a:xfrm>
            <a:off x="9293036" y="1579573"/>
            <a:ext cx="223200" cy="233700"/>
          </a:xfrm>
          <a:prstGeom prst="ellipse">
            <a:avLst/>
          </a:prstGeom>
          <a:solidFill>
            <a:srgbClr val="062F5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470" name="Google Shape;470;g28870da1d16_0_52"/>
          <p:cNvSpPr txBox="1"/>
          <p:nvPr/>
        </p:nvSpPr>
        <p:spPr>
          <a:xfrm>
            <a:off x="9531919" y="1485250"/>
            <a:ext cx="1827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Residents and Organizations contribute to a healthy community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/>
          <p:cNvSpPr txBox="1">
            <a:spLocks noGrp="1"/>
          </p:cNvSpPr>
          <p:nvPr>
            <p:ph type="ctrTitle"/>
          </p:nvPr>
        </p:nvSpPr>
        <p:spPr>
          <a:xfrm>
            <a:off x="228850" y="239250"/>
            <a:ext cx="6640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6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 Design - Transit</a:t>
            </a:r>
            <a:endParaRPr sz="306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38"/>
          <p:cNvCxnSpPr/>
          <p:nvPr/>
        </p:nvCxnSpPr>
        <p:spPr>
          <a:xfrm>
            <a:off x="305325" y="986425"/>
            <a:ext cx="1148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7" name="Google Shape;5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225" y="1876275"/>
            <a:ext cx="255300" cy="7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307" y="4781550"/>
            <a:ext cx="112751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20507F-EDE6-3345-1F49-02E63AED7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73" y="1731354"/>
            <a:ext cx="2022392" cy="4065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D8D0D9-FBB7-CE9E-18F6-9390E6090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839" y="2647588"/>
            <a:ext cx="1594228" cy="2609419"/>
          </a:xfrm>
          <a:prstGeom prst="rect">
            <a:avLst/>
          </a:prstGeom>
        </p:spPr>
      </p:pic>
      <p:pic>
        <p:nvPicPr>
          <p:cNvPr id="2" name="Google Shape;413;g28870da1d16_0_52">
            <a:extLst>
              <a:ext uri="{FF2B5EF4-FFF2-40B4-BE49-F238E27FC236}">
                <a16:creationId xmlns:a16="http://schemas.microsoft.com/office/drawing/2014/main" id="{74821BD0-F230-C3C8-D276-CBEFEFFD300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62950" y="5781500"/>
            <a:ext cx="1627275" cy="8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208</Words>
  <Application>Microsoft Macintosh PowerPoint</Application>
  <PresentationFormat>Widescreen</PresentationFormat>
  <Paragraphs>62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Roboto Medium</vt:lpstr>
      <vt:lpstr>Bodoni</vt:lpstr>
      <vt:lpstr>Roboto Black</vt:lpstr>
      <vt:lpstr>Calibri</vt:lpstr>
      <vt:lpstr>Roboto</vt:lpstr>
      <vt:lpstr>Custom</vt:lpstr>
      <vt:lpstr>Building a stronger community for Roosevelt Island</vt:lpstr>
      <vt:lpstr>Overview</vt:lpstr>
      <vt:lpstr>Functional Overview</vt:lpstr>
      <vt:lpstr>Roadmap</vt:lpstr>
      <vt:lpstr>App Design - Transit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stronger community for Roosevelt Island</dc:title>
  <dc:creator>Gupta, Sarita</dc:creator>
  <cp:lastModifiedBy>Kaushal Shah</cp:lastModifiedBy>
  <cp:revision>4</cp:revision>
  <dcterms:created xsi:type="dcterms:W3CDTF">2023-09-11T21:12:47Z</dcterms:created>
  <dcterms:modified xsi:type="dcterms:W3CDTF">2024-03-06T00:52:03Z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MSIP_Label_d7ea93e3-e39d-47c1-8196-dda37fa8a38c_Enabled">
    <vt:lpwstr>true</vt:lpwstr>
  </property>
  <property fmtid="{D5CDD505-2E9C-101B-9397-08002B2CF9AE}" pid="5" name="MSIP_Label_d7ea93e3-e39d-47c1-8196-dda37fa8a38c_SetDate">
    <vt:lpwstr>2023-09-12T01:03:33Z</vt:lpwstr>
  </property>
  <property fmtid="{D5CDD505-2E9C-101B-9397-08002B2CF9AE}" pid="6" name="MSIP_Label_d7ea93e3-e39d-47c1-8196-dda37fa8a38c_Method">
    <vt:lpwstr>Privileged</vt:lpwstr>
  </property>
  <property fmtid="{D5CDD505-2E9C-101B-9397-08002B2CF9AE}" pid="7" name="MSIP_Label_d7ea93e3-e39d-47c1-8196-dda37fa8a38c_Name">
    <vt:lpwstr>d7ea93e3-e39d-47c1-8196-dda37fa8a38c</vt:lpwstr>
  </property>
  <property fmtid="{D5CDD505-2E9C-101B-9397-08002B2CF9AE}" pid="8" name="MSIP_Label_d7ea93e3-e39d-47c1-8196-dda37fa8a38c_SiteId">
    <vt:lpwstr>b397c653-5b19-463f-b9fc-af658ded9128</vt:lpwstr>
  </property>
  <property fmtid="{D5CDD505-2E9C-101B-9397-08002B2CF9AE}" pid="9" name="MSIP_Label_d7ea93e3-e39d-47c1-8196-dda37fa8a38c_ActionId">
    <vt:lpwstr>bd52f230-f5dd-449b-8931-7a075f3b7707</vt:lpwstr>
  </property>
  <property fmtid="{D5CDD505-2E9C-101B-9397-08002B2CF9AE}" pid="10" name="MSIP_Label_d7ea93e3-e39d-47c1-8196-dda37fa8a38c_ContentBits">
    <vt:lpwstr>1</vt:lpwstr>
  </property>
  <property fmtid="{D5CDD505-2E9C-101B-9397-08002B2CF9AE}" pid="11" name="ClassificationContentMarkingHeaderLocations">
    <vt:lpwstr>Custom:8</vt:lpwstr>
  </property>
  <property fmtid="{D5CDD505-2E9C-101B-9397-08002B2CF9AE}" pid="12" name="ClassificationContentMarkingHeaderText">
    <vt:lpwstr>PERSONAL/NONWORK // EXTERNAL</vt:lpwstr>
  </property>
</Properties>
</file>