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NYCReopens.com" TargetMode="Externa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defRPr sz="1700"/>
            </a:pPr>
            <a:r>
              <a:t>Thank you</a:t>
            </a:r>
          </a:p>
          <a:p>
            <a:pPr>
              <a:defRPr sz="1700"/>
            </a:pPr>
          </a:p>
          <a:p>
            <a:pPr>
              <a:defRPr sz="1700"/>
            </a:pPr>
            <a:r>
              <a:t>Tonight I will be presenting the addition of outdoor, all-weather fitness equipment to the esplanade </a:t>
            </a:r>
          </a:p>
          <a:p>
            <a:pPr>
              <a:defRPr sz="1700"/>
            </a:pPr>
          </a:p>
          <a:p>
            <a:pPr>
              <a:defRPr sz="1700"/>
            </a:pPr>
            <a:r>
              <a:t>and I am speaking on behalf of our Fitness Committee: Susan Blackwell, Frederica Miller and Craig Starr.  </a:t>
            </a:r>
          </a:p>
          <a:p>
            <a:pPr>
              <a:defRPr sz="1700"/>
            </a:pPr>
          </a:p>
          <a:p>
            <a:pPr>
              <a:defRPr sz="1700"/>
            </a:pPr>
            <a:r>
              <a:t>										TURN PAGE AND CLICK DOWN ARROW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defRPr sz="1600"/>
            </a:pPr>
            <a:r>
              <a:t>Since gyms have closed, people have taken their workouts outside and have taken over playgrounds and parks. </a:t>
            </a:r>
          </a:p>
          <a:p>
            <a:pPr>
              <a:defRPr sz="1600"/>
            </a:pPr>
          </a:p>
          <a:p>
            <a:pPr>
              <a:defRPr sz="1600"/>
            </a:pPr>
            <a:r>
              <a:t>This is the East River Roundabout. </a:t>
            </a:r>
          </a:p>
          <a:p>
            <a:pPr>
              <a:defRPr sz="1600"/>
            </a:pPr>
            <a:r>
              <a:t> </a:t>
            </a:r>
          </a:p>
          <a:p>
            <a:pPr>
              <a:defRPr sz="1600"/>
            </a:pPr>
            <a:r>
              <a:t>[arrow down for flash] You can see the climbing rope</a:t>
            </a:r>
          </a:p>
          <a:p>
            <a:pPr>
              <a:defRPr sz="1600"/>
            </a:pPr>
            <a:r>
              <a:t>[arrow down for flash] the gymnastics rings</a:t>
            </a:r>
          </a:p>
          <a:p>
            <a:pPr>
              <a:defRPr sz="1600"/>
            </a:pPr>
            <a:r>
              <a:t>[arrow down for flash] and supporting rope  </a:t>
            </a:r>
          </a:p>
          <a:p>
            <a:pPr>
              <a:defRPr sz="1600"/>
            </a:pPr>
          </a:p>
          <a:p>
            <a:pPr>
              <a:defRPr sz="1600"/>
            </a:pPr>
            <a:r>
              <a:t>This is dangerous - without my arrows, you barely see these things hanging and the sculpture is not made to withstand the added weight of humans or the wear and tear of the climbing ropes. </a:t>
            </a:r>
          </a:p>
          <a:p>
            <a:pPr>
              <a:defRPr sz="1600"/>
            </a:pPr>
          </a:p>
          <a:p>
            <a:pPr>
              <a:defRPr sz="1600"/>
            </a:pPr>
            <a:r>
              <a:t>However we can see that there is a need for fitness equipment.</a:t>
            </a:r>
          </a:p>
          <a:p>
            <a:pPr>
              <a:defRPr sz="1600"/>
            </a:pPr>
          </a:p>
          <a:p>
            <a:pPr>
              <a:defRPr sz="1600"/>
            </a:pPr>
            <a:r>
              <a:t>So our fitness committee went out and spoke with the public.</a:t>
            </a:r>
          </a:p>
          <a:p>
            <a:pPr>
              <a:defRPr sz="1600"/>
            </a:pPr>
          </a:p>
          <a:p>
            <a:pPr>
              <a:defRPr sz="1600"/>
            </a:pPr>
            <a:r>
              <a:t>											TURN PAGE AND CLICK DOWN ARROW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defRPr sz="1500"/>
            </a:pPr>
            <a:r>
              <a:t>We’ve got strong support from the community both in person and online.</a:t>
            </a:r>
          </a:p>
          <a:p>
            <a:pPr>
              <a:defRPr sz="1500"/>
            </a:pPr>
          </a:p>
          <a:p>
            <a:pPr>
              <a:defRPr sz="1500"/>
            </a:pPr>
            <a:r>
              <a:t>Close to 500 signatures on our petition</a:t>
            </a:r>
          </a:p>
          <a:p>
            <a:pPr>
              <a:defRPr sz="1500"/>
            </a:pPr>
          </a:p>
          <a:p>
            <a:pPr>
              <a:defRPr sz="1500"/>
            </a:pPr>
            <a:r>
              <a:t>80 likes on social media posts</a:t>
            </a:r>
          </a:p>
          <a:p>
            <a:pPr>
              <a:defRPr sz="1500"/>
            </a:pPr>
          </a:p>
          <a:p>
            <a:pPr>
              <a:defRPr sz="1500"/>
            </a:pPr>
            <a:r>
              <a:t>Jayna Alexandra is a grad student at CU school of journalism and approached us after seeing our petition.  She is writing an article about outdoor fitness in the pandemic. Currently she is interviewing people about this concept and with her professor’s approval, will publish her article on </a:t>
            </a:r>
            <a:r>
              <a:rPr u="sng">
                <a:solidFill>
                  <a:srgbClr val="0000FF"/>
                </a:solidFill>
                <a:uFill>
                  <a:solidFill>
                    <a:srgbClr val="0000FF"/>
                  </a:solidFill>
                </a:uFill>
                <a:hlinkClick r:id="rId3" invalidUrl="" action="" tgtFrame="" tooltip="" history="1" highlightClick="0" endSnd="0"/>
              </a:rPr>
              <a:t>NYCReopens.com</a:t>
            </a:r>
            <a:r>
              <a:t>, Columbia’s newest publication dedicated to life in and after the pandemic.</a:t>
            </a:r>
          </a:p>
          <a:p>
            <a:pPr>
              <a:defRPr sz="1500"/>
            </a:pPr>
          </a:p>
          <a:p>
            <a:pPr>
              <a:defRPr sz="1500"/>
            </a:pPr>
            <a:r>
              <a:t>We don’t see outdoor fitness as a short-term trend until gyms fully reopen.  We see this is a long term activity for 3 reasons: </a:t>
            </a:r>
          </a:p>
          <a:p>
            <a:pPr>
              <a:defRPr sz="1500"/>
            </a:pPr>
          </a:p>
          <a:p>
            <a:pPr>
              <a:defRPr sz="1500"/>
            </a:pPr>
            <a:r>
              <a:t>1. Geography - some people belong to gyms near their office and workout before during or after the work day.  Since they are working from home, they may cancel that membership because they are no longer spend time in that neighborhood</a:t>
            </a:r>
          </a:p>
          <a:p>
            <a:pPr>
              <a:defRPr sz="1500"/>
            </a:pPr>
          </a:p>
          <a:p>
            <a:pPr>
              <a:defRPr sz="1500"/>
            </a:pPr>
            <a:r>
              <a:t>2. Financial - People may no longer have disposable income for a gym membership</a:t>
            </a:r>
          </a:p>
          <a:p>
            <a:pPr>
              <a:defRPr sz="1500"/>
            </a:pPr>
          </a:p>
          <a:p>
            <a:pPr>
              <a:defRPr sz="1500"/>
            </a:pPr>
            <a:r>
              <a:t>3. They like working out in the fresh air - This may be a new concept to some people and they may never go back to indoor exercise</a:t>
            </a:r>
          </a:p>
          <a:p>
            <a:pPr>
              <a:defRPr sz="1500"/>
            </a:pPr>
          </a:p>
          <a:p>
            <a:pPr>
              <a:defRPr sz="1500"/>
            </a:pPr>
            <a:r>
              <a:t>The Fitness Committee then researched where this equipment could be placed on the esplanade. 																												</a:t>
            </a:r>
          </a:p>
          <a:p>
            <a:pPr>
              <a:defRPr sz="1500"/>
            </a:pPr>
            <a:r>
              <a:t>																		TURN PAGE AND CLICK DOWN ARROW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defRPr sz="1600"/>
            </a:pPr>
            <a:r>
              <a:t>We are looking at an architect’s rendering of Andrew Haswell Green Park upon completion of phase 2.</a:t>
            </a:r>
          </a:p>
          <a:p>
            <a:pPr>
              <a:defRPr sz="1600"/>
            </a:pPr>
          </a:p>
          <a:p>
            <a:pPr>
              <a:defRPr sz="1600"/>
            </a:pPr>
            <a:r>
              <a:t>[FLASH ARROW]</a:t>
            </a:r>
          </a:p>
          <a:p>
            <a:pPr>
              <a:defRPr sz="1600"/>
            </a:pPr>
          </a:p>
          <a:p>
            <a:pPr>
              <a:defRPr sz="1600"/>
            </a:pPr>
            <a:r>
              <a:t>This location has the width to allow pedestrians and bicyclists to pass without interference while also allowing for landscaping.  It is also structurally sound enough to carry the additional weight of the equipment. </a:t>
            </a:r>
          </a:p>
          <a:p>
            <a:pPr>
              <a:defRPr sz="1600"/>
            </a:pPr>
          </a:p>
          <a:p>
            <a:pPr>
              <a:defRPr sz="1600"/>
            </a:pPr>
            <a:r>
              <a:t>If people are concerned that they could be losing quiet space, rest assured Sutton Place has 5 parks for passive enjoyment.</a:t>
            </a:r>
          </a:p>
          <a:p>
            <a:pPr>
              <a:defRPr sz="1600"/>
            </a:pPr>
          </a:p>
          <a:p>
            <a:pPr>
              <a:defRPr sz="1600"/>
            </a:pPr>
            <a:r>
              <a:t>The committee then put out an RFP to see what vendors would be interested in designing and installing the equipment.  They narrowed it down to 4 different vendors with 4 unique concepts.</a:t>
            </a:r>
          </a:p>
          <a:p>
            <a:pPr>
              <a:defRPr sz="1600"/>
            </a:pPr>
            <a:r>
              <a:t>											TURN PAGE AND CLICK DOWN ARROW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defRPr sz="1700"/>
            </a:pPr>
            <a:r>
              <a:t>Landscape Structures is employee owned and they do extensive work in NYC.  This is Astoria Park and the equipment and set up is pretty straightforward and easily recognized as gym equipment.</a:t>
            </a:r>
          </a:p>
          <a:p>
            <a:pPr>
              <a:defRPr sz="1700"/>
            </a:pPr>
          </a:p>
          <a:p>
            <a:pPr>
              <a:defRPr sz="1700"/>
            </a:pPr>
            <a:r>
              <a:t>										TURN PAGE AND CLICK DOWN ARROW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defRPr sz="2000"/>
            </a:pPr>
            <a:r>
              <a:t>The next vendor is National Fitness Campaign and they create a one size fits all concrete slab with a bodyweight circuit-training system for adults of all ages and fitness levels. </a:t>
            </a:r>
          </a:p>
          <a:p>
            <a:pPr>
              <a:defRPr sz="2000"/>
            </a:pPr>
          </a:p>
          <a:p>
            <a:pPr>
              <a:defRPr sz="2000"/>
            </a:pPr>
          </a:p>
          <a:p>
            <a:pPr>
              <a:defRPr sz="2000"/>
            </a:pPr>
            <a:r>
              <a:t>									TURN PAGE AND CLICK DOWN ARROW</a:t>
            </a:r>
          </a:p>
          <a:p>
            <a:pPr>
              <a:defRPr sz="2000"/>
            </a:pPr>
          </a:p>
          <a:p>
            <a:pPr>
              <a:defRPr sz="2000"/>
            </a:pPr>
            <a:r>
              <a:t>[Square - 38’ x 38’ concrete slab]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defRPr sz="1900"/>
            </a:pPr>
            <a:r>
              <a:t>Italian designer that has recently been added to the approved vendor list for NYC.  They currently have installations in Miami, DC, and across Europe.  Their work looks more like public art at first glance but upon closer inspection you can see that it is circuit training equipment.Their equipment &amp; layout can be customized to fit any space.</a:t>
            </a:r>
          </a:p>
          <a:p>
            <a:pPr>
              <a:defRPr sz="1900"/>
            </a:pPr>
          </a:p>
          <a:p>
            <a:pPr>
              <a:defRPr sz="1900"/>
            </a:pPr>
            <a:r>
              <a:t>									TURN PAGE AND CLICK DOWN ARROW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defRPr sz="2200"/>
            </a:pPr>
            <a:r>
              <a:t>Lastly, we present Kompan. They are a Dutch firm. They have an extensive US presence, experience in NYC, and one equipment concept but their layout is completely customizable.</a:t>
            </a:r>
          </a:p>
          <a:p>
            <a:pPr>
              <a:defRPr sz="2200"/>
            </a:pPr>
          </a:p>
          <a:p>
            <a:pPr>
              <a:defRPr sz="2200"/>
            </a:pPr>
            <a:r>
              <a:t>								TURN PAGE AND CLICK DOWN ARROW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defRPr sz="1600"/>
            </a:pPr>
            <a:r>
              <a:t>Adding fitness equipment to the esplanade will help bring together a fitness minded community. We already see people walking, running and biking.  Now they can add circuit training for a full and well rounded outdoor fitness program.</a:t>
            </a:r>
          </a:p>
          <a:p>
            <a:pPr>
              <a:defRPr sz="1600"/>
            </a:pPr>
          </a:p>
          <a:p>
            <a:pPr>
              <a:defRPr sz="1600"/>
            </a:pPr>
            <a:r>
              <a:t>Short term benefits - getting adults out of the playgrounds and public art space</a:t>
            </a:r>
          </a:p>
          <a:p>
            <a:pPr>
              <a:defRPr sz="1600"/>
            </a:pPr>
          </a:p>
          <a:p>
            <a:pPr>
              <a:defRPr sz="1600"/>
            </a:pPr>
            <a:r>
              <a:t>Long term benefits - adding a much desired amenity on the esplanade for all to enjoy, providing safe equipment, and a dedicated space for the fitness community.</a:t>
            </a:r>
          </a:p>
          <a:p>
            <a:pPr>
              <a:defRPr sz="1600"/>
            </a:pPr>
          </a:p>
          <a:p>
            <a:pPr>
              <a:defRPr sz="1600"/>
            </a:pPr>
            <a:r>
              <a:t>The cost of each concept is roughly the same, in the $100,000 -$120,000 range and EsplanadeFriends would lead the fundraising efforts for this. </a:t>
            </a:r>
          </a:p>
          <a:p>
            <a:pPr>
              <a:defRPr sz="1600"/>
            </a:pPr>
          </a:p>
          <a:p>
            <a:pPr>
              <a:defRPr sz="1600"/>
            </a:pPr>
            <a:r>
              <a:t>and lastly</a:t>
            </a:r>
          </a:p>
          <a:p>
            <a:pPr>
              <a:defRPr sz="1600"/>
            </a:pPr>
          </a:p>
          <a:p>
            <a:pPr>
              <a:defRPr sz="1600"/>
            </a:pPr>
            <a:r>
              <a:t>Since Phase 2 construction has not started, this concept could easily be added into the current design with little modification. </a:t>
            </a:r>
          </a:p>
          <a:p>
            <a:pPr>
              <a:defRPr sz="1600"/>
            </a:pPr>
          </a:p>
          <a:p>
            <a:pPr>
              <a:defRPr sz="1600"/>
            </a:pPr>
            <a:r>
              <a:t>I am happy to take questions and if I am not able to answer them fully, Susan, Craig or Frederica can weigh in tonight or I will get answers from them and get back to you.</a:t>
            </a:r>
          </a:p>
          <a:p>
            <a:pPr>
              <a:defRPr sz="1600"/>
            </a:pPr>
          </a:p>
          <a:p>
            <a:pPr>
              <a:defRPr sz="1600"/>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92" name="Title Text"/>
          <p:cNvSpPr txBox="1"/>
          <p:nvPr>
            <p:ph type="title"/>
          </p:nvPr>
        </p:nvSpPr>
        <p:spPr>
          <a:xfrm>
            <a:off x="685800" y="2130425"/>
            <a:ext cx="7772400" cy="1470025"/>
          </a:xfrm>
          <a:prstGeom prst="rect">
            <a:avLst/>
          </a:prstGeom>
        </p:spPr>
        <p:txBody>
          <a:bodyPr/>
          <a:lstStyle/>
          <a:p>
            <a:pPr/>
            <a:r>
              <a:t>Title Text</a:t>
            </a:r>
          </a:p>
        </p:txBody>
      </p:sp>
      <p:sp>
        <p:nvSpPr>
          <p:cNvPr id="93"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01" name="Title Text"/>
          <p:cNvSpPr txBox="1"/>
          <p:nvPr>
            <p:ph type="title"/>
          </p:nvPr>
        </p:nvSpPr>
        <p:spPr>
          <a:prstGeom prst="rect">
            <a:avLst/>
          </a:prstGeom>
        </p:spPr>
        <p:txBody>
          <a:bodyPr/>
          <a:lstStyle/>
          <a:p>
            <a:pPr/>
            <a:r>
              <a:t>Title Text</a:t>
            </a:r>
          </a:p>
        </p:txBody>
      </p:sp>
      <p:sp>
        <p:nvSpPr>
          <p:cNvPr id="10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10"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111"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19" name="Title Text"/>
          <p:cNvSpPr txBox="1"/>
          <p:nvPr>
            <p:ph type="title"/>
          </p:nvPr>
        </p:nvSpPr>
        <p:spPr>
          <a:prstGeom prst="rect">
            <a:avLst/>
          </a:prstGeom>
        </p:spPr>
        <p:txBody>
          <a:bodyPr/>
          <a:lstStyle/>
          <a:p>
            <a:pPr/>
            <a:r>
              <a:t>Title Text</a:t>
            </a:r>
          </a:p>
        </p:txBody>
      </p:sp>
      <p:sp>
        <p:nvSpPr>
          <p:cNvPr id="120"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28" name="Title Text"/>
          <p:cNvSpPr txBox="1"/>
          <p:nvPr>
            <p:ph type="title"/>
          </p:nvPr>
        </p:nvSpPr>
        <p:spPr>
          <a:prstGeom prst="rect">
            <a:avLst/>
          </a:prstGeom>
        </p:spPr>
        <p:txBody>
          <a:bodyPr/>
          <a:lstStyle/>
          <a:p>
            <a:pPr/>
            <a:r>
              <a:t>Title Text</a:t>
            </a:r>
          </a:p>
        </p:txBody>
      </p:sp>
      <p:sp>
        <p:nvSpPr>
          <p:cNvPr id="129"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0"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38" name="Title Text"/>
          <p:cNvSpPr txBox="1"/>
          <p:nvPr>
            <p:ph type="title"/>
          </p:nvPr>
        </p:nvSpPr>
        <p:spPr>
          <a:prstGeom prst="rect">
            <a:avLst/>
          </a:prstGeom>
        </p:spPr>
        <p:txBody>
          <a:bodyPr/>
          <a:lstStyle/>
          <a:p>
            <a:pPr/>
            <a:r>
              <a:t>Title Text</a:t>
            </a:r>
          </a:p>
        </p:txBody>
      </p:sp>
      <p:sp>
        <p:nvSpPr>
          <p:cNvPr id="1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53"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154"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5"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63"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164"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65"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hange.org/p/mitchell-silver-put-fitness-equipment-on-the-east-river-esplanade-in-a-h-green-park-ecf5b48e-084a-4113-91fe-788bb1fdb1a2" TargetMode="External"/><Relationship Id="rId4" Type="http://schemas.openxmlformats.org/officeDocument/2006/relationships/hyperlink" Target="http://NYCReopens.com" TargetMode="External"/><Relationship Id="rId5"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 Id="rId4"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 Id="rId4"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 Id="rId4"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ctrTitle"/>
          </p:nvPr>
        </p:nvSpPr>
        <p:spPr>
          <a:xfrm>
            <a:off x="685800" y="2452687"/>
            <a:ext cx="7772400" cy="1470026"/>
          </a:xfrm>
          <a:prstGeom prst="rect">
            <a:avLst/>
          </a:prstGeom>
        </p:spPr>
        <p:txBody>
          <a:bodyPr/>
          <a:lstStyle/>
          <a:p>
            <a:pPr>
              <a:defRPr b="1" sz="3600">
                <a:latin typeface="Arial"/>
                <a:ea typeface="Arial"/>
                <a:cs typeface="Arial"/>
                <a:sym typeface="Arial"/>
              </a:defRPr>
            </a:pPr>
            <a:r>
              <a:t>Fitness Equipment Proposal</a:t>
            </a:r>
          </a:p>
          <a:p>
            <a:pPr>
              <a:defRPr b="1" sz="3600">
                <a:latin typeface="Arial"/>
                <a:ea typeface="Arial"/>
                <a:cs typeface="Arial"/>
                <a:sym typeface="Arial"/>
              </a:defRPr>
            </a:pPr>
            <a:r>
              <a:t>to Community Board 8 </a:t>
            </a:r>
          </a:p>
        </p:txBody>
      </p:sp>
      <p:sp>
        <p:nvSpPr>
          <p:cNvPr id="176" name="Subtitle 2"/>
          <p:cNvSpPr txBox="1"/>
          <p:nvPr>
            <p:ph type="subTitle" sz="quarter" idx="1"/>
          </p:nvPr>
        </p:nvSpPr>
        <p:spPr>
          <a:xfrm>
            <a:off x="1371600" y="4182020"/>
            <a:ext cx="6400800" cy="1674352"/>
          </a:xfrm>
          <a:prstGeom prst="rect">
            <a:avLst/>
          </a:prstGeom>
        </p:spPr>
        <p:txBody>
          <a:bodyPr/>
          <a:lstStyle/>
          <a:p>
            <a:pPr defTabSz="288036">
              <a:spcBef>
                <a:spcPts val="400"/>
              </a:spcBef>
              <a:defRPr sz="2016">
                <a:solidFill>
                  <a:srgbClr val="000000"/>
                </a:solidFill>
                <a:latin typeface="Arial"/>
                <a:ea typeface="Arial"/>
                <a:cs typeface="Arial"/>
                <a:sym typeface="Arial"/>
              </a:defRPr>
            </a:pPr>
            <a:r>
              <a:t>December 3, 2020</a:t>
            </a:r>
          </a:p>
          <a:p>
            <a:pPr defTabSz="288036">
              <a:spcBef>
                <a:spcPts val="400"/>
              </a:spcBef>
              <a:defRPr sz="2016">
                <a:solidFill>
                  <a:srgbClr val="000000"/>
                </a:solidFill>
                <a:latin typeface="Arial"/>
                <a:ea typeface="Arial"/>
                <a:cs typeface="Arial"/>
                <a:sym typeface="Arial"/>
              </a:defRPr>
            </a:pPr>
          </a:p>
          <a:p>
            <a:pPr defTabSz="288036">
              <a:spcBef>
                <a:spcPts val="400"/>
              </a:spcBef>
              <a:defRPr sz="1637">
                <a:solidFill>
                  <a:srgbClr val="000000"/>
                </a:solidFill>
                <a:latin typeface="Arial"/>
                <a:ea typeface="Arial"/>
                <a:cs typeface="Arial"/>
                <a:sym typeface="Arial"/>
              </a:defRPr>
            </a:pPr>
            <a:r>
              <a:t>Presented by Stacy Papas</a:t>
            </a:r>
          </a:p>
          <a:p>
            <a:pPr defTabSz="288036">
              <a:spcBef>
                <a:spcPts val="400"/>
              </a:spcBef>
              <a:defRPr sz="1637">
                <a:solidFill>
                  <a:srgbClr val="000000"/>
                </a:solidFill>
                <a:latin typeface="Arial"/>
                <a:ea typeface="Arial"/>
                <a:cs typeface="Arial"/>
                <a:sym typeface="Arial"/>
              </a:defRPr>
            </a:pPr>
            <a:r>
              <a:t>Executive Director </a:t>
            </a:r>
          </a:p>
          <a:p>
            <a:pPr defTabSz="288036">
              <a:spcBef>
                <a:spcPts val="400"/>
              </a:spcBef>
              <a:defRPr sz="1637">
                <a:solidFill>
                  <a:srgbClr val="000000"/>
                </a:solidFill>
                <a:latin typeface="Arial"/>
                <a:ea typeface="Arial"/>
                <a:cs typeface="Arial"/>
                <a:sym typeface="Arial"/>
              </a:defRPr>
            </a:pPr>
            <a:r>
              <a:t>Friends of the East River Esplanade (60th-120th Streets), Inc.</a:t>
            </a:r>
          </a:p>
        </p:txBody>
      </p:sp>
      <p:pic>
        <p:nvPicPr>
          <p:cNvPr id="177" name="WHITEBLOCKFriends_of the_East_river_logo_Yellow.jpg" descr="WHITEBLOCKFriends_of the_East_river_logo_Yellow.jpg"/>
          <p:cNvPicPr>
            <a:picLocks noChangeAspect="1"/>
          </p:cNvPicPr>
          <p:nvPr/>
        </p:nvPicPr>
        <p:blipFill>
          <a:blip r:embed="rId3">
            <a:extLst/>
          </a:blip>
          <a:stretch>
            <a:fillRect/>
          </a:stretch>
        </p:blipFill>
        <p:spPr>
          <a:xfrm>
            <a:off x="762000" y="596900"/>
            <a:ext cx="2322859" cy="138597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oday’s Outdoor Fitness Equipment"/>
          <p:cNvSpPr txBox="1"/>
          <p:nvPr>
            <p:ph type="title"/>
          </p:nvPr>
        </p:nvSpPr>
        <p:spPr>
          <a:xfrm>
            <a:off x="3158777" y="274638"/>
            <a:ext cx="5528023" cy="1143001"/>
          </a:xfrm>
          <a:prstGeom prst="rect">
            <a:avLst/>
          </a:prstGeom>
        </p:spPr>
        <p:txBody>
          <a:bodyPr/>
          <a:lstStyle>
            <a:lvl1pPr>
              <a:defRPr sz="2800">
                <a:latin typeface="Arial"/>
                <a:ea typeface="Arial"/>
                <a:cs typeface="Arial"/>
                <a:sym typeface="Arial"/>
              </a:defRPr>
            </a:lvl1pPr>
          </a:lstStyle>
          <a:p>
            <a:pPr/>
            <a:r>
              <a:t>Today’s Outdoor Fitness Equipment</a:t>
            </a:r>
          </a:p>
        </p:txBody>
      </p:sp>
      <p:pic>
        <p:nvPicPr>
          <p:cNvPr id="182" name="WHITEBLOCKFriends_of the_East_river_logo_Yellow.jpg" descr="WHITEBLOCKFriends_of the_East_river_logo_Yellow.jpg"/>
          <p:cNvPicPr>
            <a:picLocks noChangeAspect="1"/>
          </p:cNvPicPr>
          <p:nvPr/>
        </p:nvPicPr>
        <p:blipFill>
          <a:blip r:embed="rId3">
            <a:extLst/>
          </a:blip>
          <a:stretch>
            <a:fillRect/>
          </a:stretch>
        </p:blipFill>
        <p:spPr>
          <a:xfrm>
            <a:off x="482600" y="369569"/>
            <a:ext cx="1915643" cy="1143001"/>
          </a:xfrm>
          <a:prstGeom prst="rect">
            <a:avLst/>
          </a:prstGeom>
          <a:ln w="12700">
            <a:miter lim="400000"/>
          </a:ln>
        </p:spPr>
      </p:pic>
      <p:pic>
        <p:nvPicPr>
          <p:cNvPr id="183" name="IMG_1010.jpeg" descr="IMG_1010.jpeg"/>
          <p:cNvPicPr>
            <a:picLocks noChangeAspect="1"/>
          </p:cNvPicPr>
          <p:nvPr/>
        </p:nvPicPr>
        <p:blipFill>
          <a:blip r:embed="rId4">
            <a:extLst/>
          </a:blip>
          <a:srcRect l="32360" t="0" r="0" b="0"/>
          <a:stretch>
            <a:fillRect/>
          </a:stretch>
        </p:blipFill>
        <p:spPr>
          <a:xfrm>
            <a:off x="508718" y="1889323"/>
            <a:ext cx="4081903" cy="4526124"/>
          </a:xfrm>
          <a:prstGeom prst="rect">
            <a:avLst/>
          </a:prstGeom>
          <a:ln w="12700">
            <a:miter lim="400000"/>
          </a:ln>
        </p:spPr>
      </p:pic>
      <p:pic>
        <p:nvPicPr>
          <p:cNvPr id="184" name="IMG_1011.jpeg" descr="IMG_1011.jpeg"/>
          <p:cNvPicPr>
            <a:picLocks noChangeAspect="1"/>
          </p:cNvPicPr>
          <p:nvPr/>
        </p:nvPicPr>
        <p:blipFill>
          <a:blip r:embed="rId5">
            <a:extLst/>
          </a:blip>
          <a:srcRect l="19745" t="0" r="15449" b="0"/>
          <a:stretch>
            <a:fillRect/>
          </a:stretch>
        </p:blipFill>
        <p:spPr>
          <a:xfrm>
            <a:off x="5050761" y="1889323"/>
            <a:ext cx="3910660" cy="4525895"/>
          </a:xfrm>
          <a:prstGeom prst="rect">
            <a:avLst/>
          </a:prstGeom>
          <a:ln w="12700">
            <a:miter lim="400000"/>
          </a:ln>
        </p:spPr>
      </p:pic>
      <p:sp>
        <p:nvSpPr>
          <p:cNvPr id="185" name="Line"/>
          <p:cNvSpPr/>
          <p:nvPr/>
        </p:nvSpPr>
        <p:spPr>
          <a:xfrm flipH="1">
            <a:off x="7416799" y="2699168"/>
            <a:ext cx="1031975" cy="1516816"/>
          </a:xfrm>
          <a:prstGeom prst="line">
            <a:avLst/>
          </a:prstGeom>
          <a:ln w="203200">
            <a:solidFill>
              <a:srgbClr val="FFFB00"/>
            </a:solidFill>
            <a:miter lim="400000"/>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86" name="Line"/>
          <p:cNvSpPr/>
          <p:nvPr/>
        </p:nvSpPr>
        <p:spPr>
          <a:xfrm flipH="1" flipV="1">
            <a:off x="3441699" y="3657600"/>
            <a:ext cx="1169046" cy="733837"/>
          </a:xfrm>
          <a:prstGeom prst="line">
            <a:avLst/>
          </a:prstGeom>
          <a:ln w="165100">
            <a:solidFill>
              <a:srgbClr val="FFFB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87" name="Line"/>
          <p:cNvSpPr/>
          <p:nvPr/>
        </p:nvSpPr>
        <p:spPr>
          <a:xfrm flipH="1" flipV="1">
            <a:off x="1320799" y="3962400"/>
            <a:ext cx="1169046" cy="733837"/>
          </a:xfrm>
          <a:prstGeom prst="line">
            <a:avLst/>
          </a:prstGeom>
          <a:ln w="165100">
            <a:solidFill>
              <a:srgbClr val="FFFB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35" grpId="1" repeatCount="4000" fill="hold">
                                  <p:stCondLst>
                                    <p:cond delay="0"/>
                                  </p:stCondLst>
                                  <p:childTnLst>
                                    <p:anim calcmode="discrete" valueType="str">
                                      <p:cBhvr>
                                        <p:cTn id="6" dur="1000" fill="hold"/>
                                        <p:tgtEl>
                                          <p:spTgt spid="187"/>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35" grpId="2" repeatCount="4000" fill="hold">
                                  <p:stCondLst>
                                    <p:cond delay="0"/>
                                  </p:stCondLst>
                                  <p:childTnLst>
                                    <p:anim calcmode="discrete" valueType="str">
                                      <p:cBhvr>
                                        <p:cTn id="10" dur="1000" fill="hold"/>
                                        <p:tgtEl>
                                          <p:spTgt spid="186"/>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Class="emph" nodeType="clickEffect" presetSubtype="0" presetID="35" grpId="3" repeatCount="4000" fill="hold">
                                  <p:stCondLst>
                                    <p:cond delay="0"/>
                                  </p:stCondLst>
                                  <p:childTnLst>
                                    <p:anim calcmode="discrete" valueType="str">
                                      <p:cBhvr>
                                        <p:cTn id="14" dur="1000" fill="hold"/>
                                        <p:tgtEl>
                                          <p:spTgt spid="18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3"/>
      <p:bldP build="whole" bldLvl="1" animBg="1" rev="0" advAuto="0" spid="186" grpId="2"/>
      <p:bldP build="whole" bldLvl="1" animBg="1" rev="0" advAuto="0" spid="18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Outreach in Support of Outdoor Fitness Equipment"/>
          <p:cNvSpPr txBox="1"/>
          <p:nvPr>
            <p:ph type="title"/>
          </p:nvPr>
        </p:nvSpPr>
        <p:spPr>
          <a:xfrm>
            <a:off x="2654101" y="274638"/>
            <a:ext cx="6032699" cy="1143001"/>
          </a:xfrm>
          <a:prstGeom prst="rect">
            <a:avLst/>
          </a:prstGeom>
        </p:spPr>
        <p:txBody>
          <a:bodyPr/>
          <a:lstStyle>
            <a:lvl1pPr>
              <a:defRPr sz="2800">
                <a:latin typeface="Arial"/>
                <a:ea typeface="Arial"/>
                <a:cs typeface="Arial"/>
                <a:sym typeface="Arial"/>
              </a:defRPr>
            </a:lvl1pPr>
          </a:lstStyle>
          <a:p>
            <a:pPr/>
            <a:r>
              <a:t>Outreach in Support of Outdoor Fitness Equipment </a:t>
            </a:r>
          </a:p>
        </p:txBody>
      </p:sp>
      <p:sp>
        <p:nvSpPr>
          <p:cNvPr id="192" name="456 signatures of support…"/>
          <p:cNvSpPr txBox="1"/>
          <p:nvPr>
            <p:ph type="body" idx="1"/>
          </p:nvPr>
        </p:nvSpPr>
        <p:spPr>
          <a:xfrm>
            <a:off x="457200" y="1879600"/>
            <a:ext cx="8229600" cy="4525963"/>
          </a:xfrm>
          <a:prstGeom prst="rect">
            <a:avLst/>
          </a:prstGeom>
        </p:spPr>
        <p:txBody>
          <a:bodyPr/>
          <a:lstStyle/>
          <a:p>
            <a:pPr marL="342899" indent="-342899">
              <a:defRPr sz="2400">
                <a:latin typeface="Arial"/>
                <a:ea typeface="Arial"/>
                <a:cs typeface="Arial"/>
                <a:sym typeface="Arial"/>
              </a:defRPr>
            </a:pPr>
            <a:r>
              <a:t>456 signatures of support</a:t>
            </a:r>
          </a:p>
          <a:p>
            <a:pPr lvl="1" marL="800099" indent="-342899">
              <a:buChar char="•"/>
              <a:defRPr sz="2400">
                <a:latin typeface="Arial"/>
                <a:ea typeface="Arial"/>
                <a:cs typeface="Arial"/>
                <a:sym typeface="Arial"/>
              </a:defRPr>
            </a:pPr>
            <a:r>
              <a:t>79 in person signatures (including Nancy Prince, Chief of Landscape Architecture at NYC Parks)</a:t>
            </a:r>
          </a:p>
          <a:p>
            <a:pPr lvl="1" marL="800099" indent="-342899">
              <a:buChar char="•"/>
              <a:defRPr sz="2400">
                <a:latin typeface="Arial"/>
                <a:ea typeface="Arial"/>
                <a:cs typeface="Arial"/>
                <a:sym typeface="Arial"/>
              </a:defRPr>
            </a:pPr>
            <a:r>
              <a:t>377 on </a:t>
            </a:r>
            <a:r>
              <a:rPr u="sng">
                <a:solidFill>
                  <a:srgbClr val="0000FF"/>
                </a:solidFill>
                <a:uFill>
                  <a:solidFill>
                    <a:srgbClr val="0000FF"/>
                  </a:solidFill>
                </a:uFill>
                <a:hlinkClick r:id="rId3" invalidUrl="" action="" tgtFrame="" tooltip="" history="1" highlightClick="0" endSnd="0"/>
              </a:rPr>
              <a:t>change.org</a:t>
            </a:r>
            <a:r>
              <a:t> petition</a:t>
            </a:r>
          </a:p>
          <a:p>
            <a:pPr marL="342899" indent="-342899">
              <a:defRPr sz="2400">
                <a:latin typeface="Arial"/>
                <a:ea typeface="Arial"/>
                <a:cs typeface="Arial"/>
                <a:sym typeface="Arial"/>
              </a:defRPr>
            </a:pPr>
            <a:r>
              <a:t>Social media posts</a:t>
            </a:r>
          </a:p>
          <a:p>
            <a:pPr lvl="1" marL="800099" indent="-342899">
              <a:buChar char="•"/>
              <a:defRPr sz="2400">
                <a:latin typeface="Arial"/>
                <a:ea typeface="Arial"/>
                <a:cs typeface="Arial"/>
                <a:sym typeface="Arial"/>
              </a:defRPr>
            </a:pPr>
            <a:r>
              <a:t>64 likes/loves on Facebook</a:t>
            </a:r>
          </a:p>
          <a:p>
            <a:pPr lvl="1" marL="800099" indent="-342899">
              <a:buChar char="•"/>
              <a:defRPr sz="2400">
                <a:latin typeface="Arial"/>
                <a:ea typeface="Arial"/>
                <a:cs typeface="Arial"/>
                <a:sym typeface="Arial"/>
              </a:defRPr>
            </a:pPr>
            <a:r>
              <a:t>16 likes on Instagram</a:t>
            </a:r>
          </a:p>
          <a:p>
            <a:pPr marL="342899" indent="-342899">
              <a:defRPr sz="2400">
                <a:latin typeface="Arial"/>
                <a:ea typeface="Arial"/>
                <a:cs typeface="Arial"/>
                <a:sym typeface="Arial"/>
              </a:defRPr>
            </a:pPr>
            <a:r>
              <a:rPr u="sng">
                <a:solidFill>
                  <a:srgbClr val="0000FF"/>
                </a:solidFill>
                <a:uFill>
                  <a:solidFill>
                    <a:srgbClr val="0000FF"/>
                  </a:solidFill>
                </a:uFill>
                <a:hlinkClick r:id="rId4" invalidUrl="" action="" tgtFrame="" tooltip="" history="1" highlightClick="0" endSnd="0"/>
              </a:rPr>
              <a:t>NYCReopens.com</a:t>
            </a:r>
          </a:p>
          <a:p>
            <a:pPr lvl="1" marL="800099" indent="-342899">
              <a:buChar char="•"/>
              <a:defRPr sz="2400">
                <a:latin typeface="Arial"/>
                <a:ea typeface="Arial"/>
                <a:cs typeface="Arial"/>
                <a:sym typeface="Arial"/>
              </a:defRPr>
            </a:pPr>
            <a:r>
              <a:t>Jayna Alexandra, Columbia University Graduate School of Journalism</a:t>
            </a:r>
          </a:p>
        </p:txBody>
      </p:sp>
      <p:pic>
        <p:nvPicPr>
          <p:cNvPr id="193" name="WHITEBLOCKFriends_of the_East_river_logo_Yellow.jpg" descr="WHITEBLOCKFriends_of the_East_river_logo_Yellow.jpg"/>
          <p:cNvPicPr>
            <a:picLocks noChangeAspect="1"/>
          </p:cNvPicPr>
          <p:nvPr/>
        </p:nvPicPr>
        <p:blipFill>
          <a:blip r:embed="rId5">
            <a:extLst/>
          </a:blip>
          <a:stretch>
            <a:fillRect/>
          </a:stretch>
        </p:blipFill>
        <p:spPr>
          <a:xfrm>
            <a:off x="482600" y="369569"/>
            <a:ext cx="1915643" cy="11430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Picture 3" descr="Picture 3"/>
          <p:cNvPicPr>
            <a:picLocks noChangeAspect="1"/>
          </p:cNvPicPr>
          <p:nvPr/>
        </p:nvPicPr>
        <p:blipFill>
          <a:blip r:embed="rId3">
            <a:extLst/>
          </a:blip>
          <a:srcRect l="1426" t="146" r="6198" b="146"/>
          <a:stretch>
            <a:fillRect/>
          </a:stretch>
        </p:blipFill>
        <p:spPr>
          <a:xfrm>
            <a:off x="432196" y="876299"/>
            <a:ext cx="8279529" cy="6491049"/>
          </a:xfrm>
          <a:prstGeom prst="rect">
            <a:avLst/>
          </a:prstGeom>
          <a:ln w="12700">
            <a:miter lim="400000"/>
          </a:ln>
        </p:spPr>
      </p:pic>
      <p:sp>
        <p:nvSpPr>
          <p:cNvPr id="198" name="TextBox 4"/>
          <p:cNvSpPr txBox="1"/>
          <p:nvPr/>
        </p:nvSpPr>
        <p:spPr>
          <a:xfrm>
            <a:off x="2578100" y="494766"/>
            <a:ext cx="5902732" cy="8926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atin typeface="Arial"/>
                <a:ea typeface="Arial"/>
                <a:cs typeface="Arial"/>
                <a:sym typeface="Arial"/>
              </a:defRPr>
            </a:lvl1pPr>
          </a:lstStyle>
          <a:p>
            <a:pPr/>
            <a:r>
              <a:t>Andrew Haswell Green Park    Phase IIB</a:t>
            </a:r>
          </a:p>
        </p:txBody>
      </p:sp>
      <p:pic>
        <p:nvPicPr>
          <p:cNvPr id="199" name="WHITEBLOCKFriends_of the_East_river_logo_Yellow.jpg" descr="WHITEBLOCKFriends_of the_East_river_logo_Yellow.jpg"/>
          <p:cNvPicPr>
            <a:picLocks noChangeAspect="1"/>
          </p:cNvPicPr>
          <p:nvPr/>
        </p:nvPicPr>
        <p:blipFill>
          <a:blip r:embed="rId4">
            <a:extLst/>
          </a:blip>
          <a:stretch>
            <a:fillRect/>
          </a:stretch>
        </p:blipFill>
        <p:spPr>
          <a:xfrm>
            <a:off x="482600" y="369569"/>
            <a:ext cx="1915643" cy="1143001"/>
          </a:xfrm>
          <a:prstGeom prst="rect">
            <a:avLst/>
          </a:prstGeom>
          <a:ln w="12700">
            <a:miter lim="400000"/>
          </a:ln>
        </p:spPr>
      </p:pic>
      <p:sp>
        <p:nvSpPr>
          <p:cNvPr id="200" name="Line"/>
          <p:cNvSpPr/>
          <p:nvPr/>
        </p:nvSpPr>
        <p:spPr>
          <a:xfrm>
            <a:off x="3301555" y="3829784"/>
            <a:ext cx="2113373" cy="267094"/>
          </a:xfrm>
          <a:prstGeom prst="line">
            <a:avLst/>
          </a:prstGeom>
          <a:ln w="203200">
            <a:solidFill>
              <a:srgbClr val="FFFB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35" grpId="1" repeatCount="4000" fill="hold">
                                  <p:stCondLst>
                                    <p:cond delay="0"/>
                                  </p:stCondLst>
                                  <p:childTnLst>
                                    <p:anim calcmode="discrete" valueType="str">
                                      <p:cBhvr>
                                        <p:cTn id="6" dur="1000" fill="hold"/>
                                        <p:tgtEl>
                                          <p:spTgt spid="20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xfrm>
            <a:off x="2119213" y="274638"/>
            <a:ext cx="5602387" cy="1143001"/>
          </a:xfrm>
          <a:prstGeom prst="rect">
            <a:avLst/>
          </a:prstGeom>
        </p:spPr>
        <p:txBody>
          <a:bodyPr/>
          <a:lstStyle>
            <a:lvl1pPr>
              <a:defRPr sz="2800">
                <a:latin typeface="Arial"/>
                <a:ea typeface="Arial"/>
                <a:cs typeface="Arial"/>
                <a:sym typeface="Arial"/>
              </a:defRPr>
            </a:lvl1pPr>
          </a:lstStyle>
          <a:p>
            <a:pPr/>
            <a:r>
              <a:t>Landscape Structures</a:t>
            </a:r>
          </a:p>
        </p:txBody>
      </p:sp>
      <p:pic>
        <p:nvPicPr>
          <p:cNvPr id="205" name="Content Placeholder 3" descr="Content Placeholder 3"/>
          <p:cNvPicPr>
            <a:picLocks noChangeAspect="1"/>
          </p:cNvPicPr>
          <p:nvPr/>
        </p:nvPicPr>
        <p:blipFill>
          <a:blip r:embed="rId3">
            <a:extLst/>
          </a:blip>
          <a:srcRect l="0" t="8753" r="0" b="8753"/>
          <a:stretch>
            <a:fillRect/>
          </a:stretch>
        </p:blipFill>
        <p:spPr>
          <a:xfrm>
            <a:off x="457200" y="1600199"/>
            <a:ext cx="8229600" cy="4525964"/>
          </a:xfrm>
          <a:prstGeom prst="rect">
            <a:avLst/>
          </a:prstGeom>
          <a:ln w="12700">
            <a:miter lim="400000"/>
          </a:ln>
        </p:spPr>
      </p:pic>
      <p:pic>
        <p:nvPicPr>
          <p:cNvPr id="206" name="WHITEBLOCKFriends_of the_East_river_logo_Yellow.jpg" descr="WHITEBLOCKFriends_of the_East_river_logo_Yellow.jpg"/>
          <p:cNvPicPr>
            <a:picLocks noChangeAspect="1"/>
          </p:cNvPicPr>
          <p:nvPr/>
        </p:nvPicPr>
        <p:blipFill>
          <a:blip r:embed="rId4">
            <a:extLst/>
          </a:blip>
          <a:stretch>
            <a:fillRect/>
          </a:stretch>
        </p:blipFill>
        <p:spPr>
          <a:xfrm>
            <a:off x="457200" y="274638"/>
            <a:ext cx="1915643" cy="1143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xfrm>
            <a:off x="2131069" y="274638"/>
            <a:ext cx="6555731" cy="1143001"/>
          </a:xfrm>
          <a:prstGeom prst="rect">
            <a:avLst/>
          </a:prstGeom>
        </p:spPr>
        <p:txBody>
          <a:bodyPr/>
          <a:lstStyle>
            <a:lvl1pPr>
              <a:defRPr sz="2800">
                <a:latin typeface="Arial"/>
                <a:ea typeface="Arial"/>
                <a:cs typeface="Arial"/>
                <a:sym typeface="Arial"/>
              </a:defRPr>
            </a:lvl1pPr>
          </a:lstStyle>
          <a:p>
            <a:pPr/>
            <a:r>
              <a:t>National Fitness Campaign</a:t>
            </a:r>
          </a:p>
        </p:txBody>
      </p:sp>
      <p:pic>
        <p:nvPicPr>
          <p:cNvPr id="211" name="Content Placeholder 3" descr="Content Placeholder 3"/>
          <p:cNvPicPr>
            <a:picLocks noChangeAspect="1"/>
          </p:cNvPicPr>
          <p:nvPr/>
        </p:nvPicPr>
        <p:blipFill>
          <a:blip r:embed="rId3">
            <a:extLst/>
          </a:blip>
          <a:srcRect l="1815" t="7503" r="11193" b="7503"/>
          <a:stretch>
            <a:fillRect/>
          </a:stretch>
        </p:blipFill>
        <p:spPr>
          <a:xfrm>
            <a:off x="1140023" y="2019299"/>
            <a:ext cx="7158981" cy="4525964"/>
          </a:xfrm>
          <a:prstGeom prst="rect">
            <a:avLst/>
          </a:prstGeom>
          <a:ln w="12700">
            <a:miter lim="400000"/>
          </a:ln>
        </p:spPr>
      </p:pic>
      <p:pic>
        <p:nvPicPr>
          <p:cNvPr id="212" name="WHITEBLOCKFriends_of the_East_river_logo_Yellow.jpg" descr="WHITEBLOCKFriends_of the_East_river_logo_Yellow.jpg"/>
          <p:cNvPicPr>
            <a:picLocks noChangeAspect="1"/>
          </p:cNvPicPr>
          <p:nvPr/>
        </p:nvPicPr>
        <p:blipFill>
          <a:blip r:embed="rId4">
            <a:extLst/>
          </a:blip>
          <a:stretch>
            <a:fillRect/>
          </a:stretch>
        </p:blipFill>
        <p:spPr>
          <a:xfrm>
            <a:off x="457200" y="274638"/>
            <a:ext cx="1915643" cy="11430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xfrm>
            <a:off x="2384176" y="274638"/>
            <a:ext cx="6302624" cy="1143001"/>
          </a:xfrm>
          <a:prstGeom prst="rect">
            <a:avLst/>
          </a:prstGeom>
        </p:spPr>
        <p:txBody>
          <a:bodyPr/>
          <a:lstStyle>
            <a:lvl1pPr>
              <a:defRPr sz="2800">
                <a:latin typeface="Arial"/>
                <a:ea typeface="Arial"/>
                <a:cs typeface="Arial"/>
                <a:sym typeface="Arial"/>
              </a:defRPr>
            </a:lvl1pPr>
          </a:lstStyle>
          <a:p>
            <a:pPr/>
            <a:r>
              <a:t>MY EQUILIBRIA</a:t>
            </a:r>
          </a:p>
        </p:txBody>
      </p:sp>
      <p:pic>
        <p:nvPicPr>
          <p:cNvPr id="217" name="Content Placeholder 3" descr="Content Placeholder 3"/>
          <p:cNvPicPr>
            <a:picLocks noChangeAspect="1"/>
          </p:cNvPicPr>
          <p:nvPr/>
        </p:nvPicPr>
        <p:blipFill>
          <a:blip r:embed="rId3">
            <a:extLst/>
          </a:blip>
          <a:srcRect l="0" t="1115" r="0" b="1114"/>
          <a:stretch>
            <a:fillRect/>
          </a:stretch>
        </p:blipFill>
        <p:spPr>
          <a:xfrm>
            <a:off x="457200" y="1600200"/>
            <a:ext cx="8229600" cy="4525963"/>
          </a:xfrm>
          <a:prstGeom prst="rect">
            <a:avLst/>
          </a:prstGeom>
          <a:ln w="12700">
            <a:miter lim="400000"/>
          </a:ln>
        </p:spPr>
      </p:pic>
      <p:pic>
        <p:nvPicPr>
          <p:cNvPr id="218" name="WHITEBLOCKFriends_of the_East_river_logo_Yellow.jpg" descr="WHITEBLOCKFriends_of the_East_river_logo_Yellow.jpg"/>
          <p:cNvPicPr>
            <a:picLocks noChangeAspect="1"/>
          </p:cNvPicPr>
          <p:nvPr/>
        </p:nvPicPr>
        <p:blipFill>
          <a:blip r:embed="rId4">
            <a:extLst/>
          </a:blip>
          <a:stretch>
            <a:fillRect/>
          </a:stretch>
        </p:blipFill>
        <p:spPr>
          <a:xfrm>
            <a:off x="457200" y="274638"/>
            <a:ext cx="1915643" cy="11430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xfrm>
            <a:off x="2769989" y="274638"/>
            <a:ext cx="5332611" cy="1143001"/>
          </a:xfrm>
          <a:prstGeom prst="rect">
            <a:avLst/>
          </a:prstGeom>
        </p:spPr>
        <p:txBody>
          <a:bodyPr/>
          <a:lstStyle>
            <a:lvl1pPr>
              <a:defRPr sz="2800">
                <a:latin typeface="Arial"/>
                <a:ea typeface="Arial"/>
                <a:cs typeface="Arial"/>
                <a:sym typeface="Arial"/>
              </a:defRPr>
            </a:lvl1pPr>
          </a:lstStyle>
          <a:p>
            <a:pPr/>
            <a:r>
              <a:t>Kompan</a:t>
            </a:r>
          </a:p>
        </p:txBody>
      </p:sp>
      <p:pic>
        <p:nvPicPr>
          <p:cNvPr id="223" name="WHITEBLOCKFriends_of the_East_river_logo_Yellow.jpg" descr="WHITEBLOCKFriends_of the_East_river_logo_Yellow.jpg"/>
          <p:cNvPicPr>
            <a:picLocks noChangeAspect="1"/>
          </p:cNvPicPr>
          <p:nvPr/>
        </p:nvPicPr>
        <p:blipFill>
          <a:blip r:embed="rId3">
            <a:extLst/>
          </a:blip>
          <a:stretch>
            <a:fillRect/>
          </a:stretch>
        </p:blipFill>
        <p:spPr>
          <a:xfrm>
            <a:off x="457200" y="274638"/>
            <a:ext cx="1915643" cy="1143001"/>
          </a:xfrm>
          <a:prstGeom prst="rect">
            <a:avLst/>
          </a:prstGeom>
          <a:ln w="12700">
            <a:miter lim="400000"/>
          </a:ln>
        </p:spPr>
      </p:pic>
      <p:pic>
        <p:nvPicPr>
          <p:cNvPr id="224" name="Content Placeholder 3" descr="Content Placeholder 3"/>
          <p:cNvPicPr>
            <a:picLocks noChangeAspect="1"/>
          </p:cNvPicPr>
          <p:nvPr/>
        </p:nvPicPr>
        <p:blipFill>
          <a:blip r:embed="rId4">
            <a:extLst/>
          </a:blip>
          <a:srcRect l="0" t="1108" r="0" b="1107"/>
          <a:stretch>
            <a:fillRect/>
          </a:stretch>
        </p:blipFill>
        <p:spPr>
          <a:xfrm>
            <a:off x="457200" y="1600200"/>
            <a:ext cx="8229600" cy="452596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Conclusion and Q&amp;A"/>
          <p:cNvSpPr txBox="1"/>
          <p:nvPr>
            <p:ph type="title"/>
          </p:nvPr>
        </p:nvSpPr>
        <p:spPr>
          <a:xfrm>
            <a:off x="2922835" y="274638"/>
            <a:ext cx="5763965" cy="1143001"/>
          </a:xfrm>
          <a:prstGeom prst="rect">
            <a:avLst/>
          </a:prstGeom>
        </p:spPr>
        <p:txBody>
          <a:bodyPr/>
          <a:lstStyle>
            <a:lvl1pPr>
              <a:defRPr sz="2800">
                <a:latin typeface="Arial"/>
                <a:ea typeface="Arial"/>
                <a:cs typeface="Arial"/>
                <a:sym typeface="Arial"/>
              </a:defRPr>
            </a:lvl1pPr>
          </a:lstStyle>
          <a:p>
            <a:pPr/>
            <a:r>
              <a:t>Conclusion and Q&amp;A</a:t>
            </a:r>
          </a:p>
        </p:txBody>
      </p:sp>
      <p:sp>
        <p:nvSpPr>
          <p:cNvPr id="229" name="Building a fitness-minded community…"/>
          <p:cNvSpPr txBox="1"/>
          <p:nvPr>
            <p:ph type="body" idx="1"/>
          </p:nvPr>
        </p:nvSpPr>
        <p:spPr>
          <a:prstGeom prst="rect">
            <a:avLst/>
          </a:prstGeom>
        </p:spPr>
        <p:txBody>
          <a:bodyPr/>
          <a:lstStyle/>
          <a:p>
            <a:pPr marL="0" indent="0" defTabSz="338327">
              <a:spcBef>
                <a:spcPts val="500"/>
              </a:spcBef>
              <a:buSzTx/>
              <a:buFontTx/>
              <a:buNone/>
              <a:defRPr sz="2368"/>
            </a:pPr>
          </a:p>
          <a:p>
            <a:pPr marL="237423" indent="-237423" defTabSz="338327">
              <a:spcBef>
                <a:spcPts val="500"/>
              </a:spcBef>
              <a:buFontTx/>
              <a:defRPr sz="2368">
                <a:latin typeface="Arial"/>
                <a:ea typeface="Arial"/>
                <a:cs typeface="Arial"/>
                <a:sym typeface="Arial"/>
              </a:defRPr>
            </a:pPr>
            <a:r>
              <a:t>Building a fitness-minded community</a:t>
            </a:r>
          </a:p>
          <a:p>
            <a:pPr marL="237423" indent="-237423" defTabSz="338327">
              <a:spcBef>
                <a:spcPts val="500"/>
              </a:spcBef>
              <a:buFontTx/>
              <a:defRPr sz="2368">
                <a:latin typeface="Arial"/>
                <a:ea typeface="Arial"/>
                <a:cs typeface="Arial"/>
                <a:sym typeface="Arial"/>
              </a:defRPr>
            </a:pPr>
            <a:r>
              <a:t>Short and long term benefits</a:t>
            </a:r>
          </a:p>
          <a:p>
            <a:pPr marL="237423" indent="-237423" defTabSz="338327">
              <a:spcBef>
                <a:spcPts val="500"/>
              </a:spcBef>
              <a:buFontTx/>
              <a:defRPr sz="2368">
                <a:latin typeface="Arial"/>
                <a:ea typeface="Arial"/>
                <a:cs typeface="Arial"/>
                <a:sym typeface="Arial"/>
              </a:defRPr>
            </a:pPr>
            <a:r>
              <a:t>Strong community support</a:t>
            </a:r>
          </a:p>
          <a:p>
            <a:pPr marL="237423" indent="-237423" defTabSz="338327">
              <a:spcBef>
                <a:spcPts val="500"/>
              </a:spcBef>
              <a:buFontTx/>
              <a:defRPr sz="2368">
                <a:latin typeface="Arial"/>
                <a:ea typeface="Arial"/>
                <a:cs typeface="Arial"/>
                <a:sym typeface="Arial"/>
              </a:defRPr>
            </a:pPr>
            <a:r>
              <a:t>Array of affordable design concepts that can easily be integrated into the site</a:t>
            </a:r>
          </a:p>
          <a:p>
            <a:pPr marL="237423" indent="-237423" defTabSz="338327">
              <a:spcBef>
                <a:spcPts val="500"/>
              </a:spcBef>
              <a:buFontTx/>
              <a:defRPr sz="2368">
                <a:latin typeface="Arial"/>
                <a:ea typeface="Arial"/>
                <a:cs typeface="Arial"/>
                <a:sym typeface="Arial"/>
              </a:defRPr>
            </a:pPr>
            <a:r>
              <a:t>Timing is right as Phase 2 has not started</a:t>
            </a:r>
          </a:p>
          <a:p>
            <a:pPr marL="237423" indent="-237423" defTabSz="338327">
              <a:spcBef>
                <a:spcPts val="500"/>
              </a:spcBef>
              <a:buFontTx/>
              <a:defRPr sz="2368">
                <a:latin typeface="Arial"/>
                <a:ea typeface="Arial"/>
                <a:cs typeface="Arial"/>
                <a:sym typeface="Arial"/>
              </a:defRPr>
            </a:pPr>
          </a:p>
          <a:p>
            <a:pPr marL="237423" indent="-237423" defTabSz="338327">
              <a:spcBef>
                <a:spcPts val="500"/>
              </a:spcBef>
              <a:buFontTx/>
              <a:defRPr sz="2368">
                <a:latin typeface="Arial"/>
                <a:ea typeface="Arial"/>
                <a:cs typeface="Arial"/>
                <a:sym typeface="Arial"/>
              </a:defRPr>
            </a:pPr>
          </a:p>
          <a:p>
            <a:pPr marL="0" indent="0" algn="ctr" defTabSz="338327">
              <a:spcBef>
                <a:spcPts val="500"/>
              </a:spcBef>
              <a:buSzTx/>
              <a:buFontTx/>
              <a:buNone/>
              <a:defRPr sz="2368">
                <a:latin typeface="Arial"/>
                <a:ea typeface="Arial"/>
                <a:cs typeface="Arial"/>
                <a:sym typeface="Arial"/>
              </a:defRPr>
            </a:pPr>
          </a:p>
          <a:p>
            <a:pPr marL="0" indent="0" algn="ctr" defTabSz="338327">
              <a:spcBef>
                <a:spcPts val="500"/>
              </a:spcBef>
              <a:buSzTx/>
              <a:buFontTx/>
              <a:buNone/>
              <a:defRPr sz="2368">
                <a:latin typeface="Arial"/>
                <a:ea typeface="Arial"/>
                <a:cs typeface="Arial"/>
                <a:sym typeface="Arial"/>
              </a:defRPr>
            </a:pPr>
            <a:r>
              <a:t>Thank you for your time this evening.</a:t>
            </a:r>
          </a:p>
        </p:txBody>
      </p:sp>
      <p:pic>
        <p:nvPicPr>
          <p:cNvPr id="230" name="WHITEBLOCKFriends_of the_East_river_logo_Yellow.jpg" descr="WHITEBLOCKFriends_of the_East_river_logo_Yellow.jpg"/>
          <p:cNvPicPr>
            <a:picLocks noChangeAspect="1"/>
          </p:cNvPicPr>
          <p:nvPr/>
        </p:nvPicPr>
        <p:blipFill>
          <a:blip r:embed="rId3">
            <a:extLst/>
          </a:blip>
          <a:stretch>
            <a:fillRect/>
          </a:stretch>
        </p:blipFill>
        <p:spPr>
          <a:xfrm>
            <a:off x="457200" y="274638"/>
            <a:ext cx="1915643" cy="11430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